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303" r:id="rId2"/>
    <p:sldId id="296" r:id="rId3"/>
    <p:sldId id="297" r:id="rId4"/>
    <p:sldId id="305" r:id="rId5"/>
    <p:sldId id="300" r:id="rId6"/>
    <p:sldId id="298" r:id="rId7"/>
    <p:sldId id="301" r:id="rId8"/>
    <p:sldId id="302" r:id="rId9"/>
    <p:sldId id="306" r:id="rId10"/>
    <p:sldId id="299" r:id="rId11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76A"/>
    <a:srgbClr val="FDA9B1"/>
    <a:srgbClr val="140667"/>
    <a:srgbClr val="5CC4B7"/>
    <a:srgbClr val="1D47BB"/>
    <a:srgbClr val="D7D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>
      <p:cViewPr varScale="1">
        <p:scale>
          <a:sx n="70" d="100"/>
          <a:sy n="70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0CEFCE1-47A4-40B7-BECD-D9B9C341E982}" type="datetimeFigureOut">
              <a:rPr lang="da-DK" smtClean="0"/>
              <a:pPr/>
              <a:t>04-05-2017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BD7020E-405F-4CB0-9AFD-BC2EA451FFB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0878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BF3C9F3F-E612-4448-8F5A-11B7B0B749F5}" type="datetimeFigureOut">
              <a:rPr lang="da-DK" smtClean="0"/>
              <a:t>04-05-2017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64" y="4777782"/>
            <a:ext cx="5438748" cy="3907834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262541E2-913E-4B8F-80DF-257E8D6FAD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22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058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25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756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431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25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7119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3101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85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41E2-913E-4B8F-80DF-257E8D6FAD0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43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solidFill>
          <a:srgbClr val="14066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1lkmkl\AppData\Local\Microsoft\Windows\Temporary Internet Files\Content.Outlook\J4MKSK70\Hvid-baggrund-blå-logo-1024x768px.jpg"/>
          <p:cNvPicPr>
            <a:picLocks noChangeAspect="1" noChangeArrowheads="1"/>
          </p:cNvPicPr>
          <p:nvPr userDrawn="1"/>
        </p:nvPicPr>
        <p:blipFill>
          <a:blip r:embed="rId2" cstate="print"/>
          <a:srcRect l="398" t="81572" r="70979"/>
          <a:stretch>
            <a:fillRect/>
          </a:stretch>
        </p:blipFill>
        <p:spPr bwMode="auto">
          <a:xfrm>
            <a:off x="0" y="5589240"/>
            <a:ext cx="2627784" cy="126876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392190"/>
            <a:ext cx="8460472" cy="714380"/>
          </a:xfrm>
          <a:noFill/>
        </p:spPr>
        <p:txBody>
          <a:bodyPr>
            <a:noAutofit/>
          </a:bodyPr>
          <a:lstStyle>
            <a:lvl1pPr algn="l">
              <a:defRPr sz="4500" baseline="0">
                <a:solidFill>
                  <a:srgbClr val="140667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7" name="Rectangle 66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251520" y="3232000"/>
            <a:ext cx="8496944" cy="1781176"/>
          </a:xfrm>
          <a:noFill/>
        </p:spPr>
        <p:txBody>
          <a:bodyPr lIns="91440" tIns="45720"/>
          <a:lstStyle>
            <a:lvl1pPr marL="0" indent="0" algn="l">
              <a:buFontTx/>
              <a:buNone/>
              <a:defRPr sz="2400">
                <a:solidFill>
                  <a:srgbClr val="140667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1"/>
            <a:ext cx="457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tabLst>
                <a:tab pos="85725" algn="l"/>
              </a:tabLst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itel 3"/>
          <p:cNvSpPr>
            <a:spLocks noGrp="1"/>
          </p:cNvSpPr>
          <p:nvPr userDrawn="1">
            <p:ph type="title"/>
          </p:nvPr>
        </p:nvSpPr>
        <p:spPr>
          <a:xfrm>
            <a:off x="251520" y="404664"/>
            <a:ext cx="4176464" cy="529200"/>
          </a:xfrm>
          <a:noFill/>
        </p:spPr>
        <p:txBody>
          <a:bodyPr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251520" y="1125208"/>
            <a:ext cx="4176464" cy="4176000"/>
          </a:xfrm>
          <a:noFill/>
        </p:spPr>
        <p:txBody>
          <a:bodyPr/>
          <a:lstStyle>
            <a:lvl1pPr marL="0" indent="0">
              <a:spcAft>
                <a:spcPts val="1200"/>
              </a:spcAft>
              <a:defRPr sz="2400" b="0"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tabLst>
                <a:tab pos="85725" algn="l"/>
              </a:tabLst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itel 3"/>
          <p:cNvSpPr>
            <a:spLocks noGrp="1"/>
          </p:cNvSpPr>
          <p:nvPr userDrawn="1">
            <p:ph type="title"/>
          </p:nvPr>
        </p:nvSpPr>
        <p:spPr>
          <a:xfrm>
            <a:off x="251520" y="404664"/>
            <a:ext cx="4176464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251520" y="1125208"/>
            <a:ext cx="4176464" cy="4176000"/>
          </a:xfrm>
          <a:noFill/>
        </p:spPr>
        <p:txBody>
          <a:bodyPr/>
          <a:lstStyle>
            <a:lvl1pPr marL="0" indent="0">
              <a:spcAft>
                <a:spcPts val="1200"/>
              </a:spcAft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1lkmkl\AppData\Local\Microsoft\Windows\Temporary Internet Files\Content.Outlook\J4MKSK70\Hvid-baggrund-blå-logo-1024x768p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6846"/>
            <a:ext cx="9180512" cy="6884846"/>
          </a:xfrm>
          <a:prstGeom prst="rect">
            <a:avLst/>
          </a:prstGeom>
          <a:noFill/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000" cy="4176000"/>
          </a:xfrm>
          <a:noFill/>
        </p:spPr>
        <p:txBody>
          <a:bodyPr/>
          <a:lstStyle>
            <a:lvl1pPr>
              <a:spcAft>
                <a:spcPts val="1200"/>
              </a:spcAft>
              <a:defRPr sz="2400" b="0">
                <a:solidFill>
                  <a:srgbClr val="140667"/>
                </a:solidFill>
              </a:defRPr>
            </a:lvl1pPr>
            <a:lvl2pPr>
              <a:defRPr>
                <a:solidFill>
                  <a:srgbClr val="140667"/>
                </a:solidFill>
              </a:defRPr>
            </a:lvl2pPr>
            <a:lvl3pPr>
              <a:defRPr>
                <a:solidFill>
                  <a:srgbClr val="140667"/>
                </a:solidFill>
              </a:defRPr>
            </a:lvl3pPr>
            <a:lvl4pPr>
              <a:defRPr>
                <a:solidFill>
                  <a:srgbClr val="140667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000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rgbClr val="140667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Skabeloner i nyt design 2014\1024x768px rgb farver\Blå-baggrund-hvid-logo-1024x768p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125208"/>
            <a:ext cx="8424000" cy="4176000"/>
          </a:xfrm>
          <a:noFill/>
        </p:spPr>
        <p:txBody>
          <a:bodyPr/>
          <a:lstStyle>
            <a:lvl1pPr>
              <a:spcAft>
                <a:spcPts val="1800"/>
              </a:spcAft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000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Skabeloner i nyt design 2014\1024x768px rgb farver\Lysblå-baggrund-hvid-logo-1024x768p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000" cy="4176000"/>
          </a:xfrm>
          <a:noFill/>
        </p:spPr>
        <p:txBody>
          <a:bodyPr/>
          <a:lstStyle>
            <a:lvl1pPr>
              <a:spcAft>
                <a:spcPts val="1200"/>
              </a:spcAft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000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000" cy="4176000"/>
          </a:xfrm>
          <a:noFill/>
        </p:spPr>
        <p:txBody>
          <a:bodyPr/>
          <a:lstStyle>
            <a:lvl1pPr>
              <a:spcAft>
                <a:spcPts val="1200"/>
              </a:spcAft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000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000" cy="4176000"/>
          </a:xfrm>
          <a:noFill/>
        </p:spPr>
        <p:txBody>
          <a:bodyPr/>
          <a:lstStyle>
            <a:lvl1pPr>
              <a:spcAft>
                <a:spcPts val="1200"/>
              </a:spcAft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24000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tabLst>
                <a:tab pos="85725" algn="l"/>
              </a:tabLst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itel 3"/>
          <p:cNvSpPr>
            <a:spLocks noGrp="1"/>
          </p:cNvSpPr>
          <p:nvPr userDrawn="1">
            <p:ph type="title"/>
          </p:nvPr>
        </p:nvSpPr>
        <p:spPr>
          <a:xfrm>
            <a:off x="251520" y="404664"/>
            <a:ext cx="4176464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rgbClr val="140667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251520" y="1125208"/>
            <a:ext cx="4176464" cy="4176000"/>
          </a:xfrm>
          <a:noFill/>
        </p:spPr>
        <p:txBody>
          <a:bodyPr/>
          <a:lstStyle>
            <a:lvl1pPr marL="0" indent="0">
              <a:spcAft>
                <a:spcPts val="1200"/>
              </a:spcAft>
              <a:defRPr sz="2400" b="0">
                <a:solidFill>
                  <a:srgbClr val="140667"/>
                </a:solidFill>
              </a:defRPr>
            </a:lvl1pPr>
            <a:lvl2pPr>
              <a:defRPr>
                <a:solidFill>
                  <a:srgbClr val="140667"/>
                </a:solidFill>
              </a:defRPr>
            </a:lvl2pPr>
            <a:lvl3pPr>
              <a:defRPr>
                <a:solidFill>
                  <a:srgbClr val="140667"/>
                </a:solidFill>
              </a:defRPr>
            </a:lvl3pPr>
            <a:lvl4pPr>
              <a:defRPr>
                <a:solidFill>
                  <a:srgbClr val="140667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  <p:pic>
        <p:nvPicPr>
          <p:cNvPr id="5" name="Picture 2" descr="C:\Users\n1lkmkl\AppData\Local\Microsoft\Windows\Temporary Internet Files\Content.Outlook\J4MKSK70\Hvid-baggrund-blå-logo-1024x768px.jpg"/>
          <p:cNvPicPr>
            <a:picLocks noChangeAspect="1" noChangeArrowheads="1"/>
          </p:cNvPicPr>
          <p:nvPr userDrawn="1"/>
        </p:nvPicPr>
        <p:blipFill>
          <a:blip r:embed="rId2" cstate="print"/>
          <a:srcRect t="82618" r="70194"/>
          <a:stretch>
            <a:fillRect/>
          </a:stretch>
        </p:blipFill>
        <p:spPr bwMode="auto">
          <a:xfrm>
            <a:off x="-36512" y="5661248"/>
            <a:ext cx="2736304" cy="11967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Skabeloner i nyt design 2014\1024x768px rgb farver\Blå-baggrund-hvid-logo-1024x768px.jpg"/>
          <p:cNvPicPr>
            <a:picLocks noChangeAspect="1" noChangeArrowheads="1"/>
          </p:cNvPicPr>
          <p:nvPr userDrawn="1"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tabLst>
                <a:tab pos="85725" algn="l"/>
              </a:tabLst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itel 3"/>
          <p:cNvSpPr>
            <a:spLocks noGrp="1"/>
          </p:cNvSpPr>
          <p:nvPr userDrawn="1">
            <p:ph type="title"/>
          </p:nvPr>
        </p:nvSpPr>
        <p:spPr>
          <a:xfrm>
            <a:off x="251520" y="404664"/>
            <a:ext cx="4176464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251520" y="1125208"/>
            <a:ext cx="4176464" cy="4176000"/>
          </a:xfrm>
          <a:noFill/>
        </p:spPr>
        <p:txBody>
          <a:bodyPr/>
          <a:lstStyle>
            <a:lvl1pPr marL="0" indent="0">
              <a:spcAft>
                <a:spcPts val="1200"/>
              </a:spcAft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Skabeloner i nyt design 2014\1024x768px rgb farver\Lysblå-baggrund-hvid-logo-1024x768px.jpg"/>
          <p:cNvPicPr>
            <a:picLocks noChangeAspect="1" noChangeArrowheads="1"/>
          </p:cNvPicPr>
          <p:nvPr userDrawn="1"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>
              <a:tabLst>
                <a:tab pos="85725" algn="l"/>
              </a:tabLst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itel 3"/>
          <p:cNvSpPr>
            <a:spLocks noGrp="1"/>
          </p:cNvSpPr>
          <p:nvPr userDrawn="1">
            <p:ph type="title"/>
          </p:nvPr>
        </p:nvSpPr>
        <p:spPr>
          <a:xfrm>
            <a:off x="251520" y="404664"/>
            <a:ext cx="4176464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251520" y="1125208"/>
            <a:ext cx="4176464" cy="4176000"/>
          </a:xfrm>
          <a:noFill/>
        </p:spPr>
        <p:txBody>
          <a:bodyPr/>
          <a:lstStyle>
            <a:lvl1pPr marL="0" indent="0">
              <a:spcAft>
                <a:spcPts val="1200"/>
              </a:spcAft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66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28000"/>
            <a:ext cx="8424000" cy="52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422000"/>
            <a:ext cx="8424000" cy="417600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2" r:id="rId2"/>
    <p:sldLayoutId id="2147483684" r:id="rId3"/>
    <p:sldLayoutId id="2147483694" r:id="rId4"/>
    <p:sldLayoutId id="2147483699" r:id="rId5"/>
    <p:sldLayoutId id="2147483698" r:id="rId6"/>
    <p:sldLayoutId id="2147483686" r:id="rId7"/>
    <p:sldLayoutId id="2147483703" r:id="rId8"/>
    <p:sldLayoutId id="2147483696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i="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None/>
        <a:defRPr sz="28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aseline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200" baseline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aseline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b="14492"/>
          <a:stretch/>
        </p:blipFill>
        <p:spPr>
          <a:xfrm>
            <a:off x="-36512" y="1"/>
            <a:ext cx="9180512" cy="573325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424000" cy="529200"/>
          </a:xfrm>
        </p:spPr>
        <p:txBody>
          <a:bodyPr/>
          <a:lstStyle/>
          <a:p>
            <a:r>
              <a:rPr lang="da-DK" sz="4400" dirty="0" smtClean="0">
                <a:latin typeface="Britannic Bold" panose="020B0903060703020204" pitchFamily="34" charset="0"/>
              </a:rPr>
              <a:t>Læring om sundhed – en opgave for alle… </a:t>
            </a:r>
            <a:br>
              <a:rPr lang="da-DK" sz="4400" dirty="0" smtClean="0">
                <a:latin typeface="Britannic Bold" panose="020B0903060703020204" pitchFamily="34" charset="0"/>
              </a:rPr>
            </a:br>
            <a:r>
              <a:rPr lang="da-DK" sz="4400" dirty="0" smtClean="0">
                <a:latin typeface="Britannic Bold" panose="020B0903060703020204" pitchFamily="34" charset="0"/>
              </a:rPr>
              <a:t>- og et fælles ansvar!</a:t>
            </a:r>
            <a:endParaRPr lang="da-DK" sz="4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" y="-88724"/>
            <a:ext cx="9144000" cy="5893988"/>
          </a:xfrm>
          <a:prstGeom prst="rect">
            <a:avLst/>
          </a:prstGeom>
        </p:spPr>
      </p:pic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51520" y="476672"/>
            <a:ext cx="8784976" cy="5328592"/>
          </a:xfrm>
        </p:spPr>
        <p:txBody>
          <a:bodyPr>
            <a:normAutofit/>
          </a:bodyPr>
          <a:lstStyle/>
          <a:p>
            <a:r>
              <a:rPr lang="da-D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Flere </a:t>
            </a:r>
            <a:r>
              <a:rPr lang="da-DK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mennesker i verden har mobiltelefoner end </a:t>
            </a:r>
            <a:r>
              <a:rPr lang="da-D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toiletter</a:t>
            </a:r>
            <a:endParaRPr lang="da-DK" sz="2600" dirty="0">
              <a:solidFill>
                <a:schemeClr val="tx2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  <a:p>
            <a:endParaRPr lang="da-DK" dirty="0" smtClean="0">
              <a:latin typeface="Britannic Bold" panose="020B0903060703020204" pitchFamily="34" charset="0"/>
            </a:endParaRPr>
          </a:p>
          <a:p>
            <a:endParaRPr lang="da-DK" dirty="0" smtClean="0">
              <a:latin typeface="Britannic Bold" panose="020B0903060703020204" pitchFamily="34" charset="0"/>
            </a:endParaRPr>
          </a:p>
          <a:p>
            <a:endParaRPr lang="da-DK" dirty="0">
              <a:latin typeface="Britannic Bold" panose="020B0903060703020204" pitchFamily="34" charset="0"/>
            </a:endParaRPr>
          </a:p>
          <a:p>
            <a:r>
              <a:rPr lang="da-D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En </a:t>
            </a:r>
            <a:r>
              <a:rPr lang="da-DK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undersøgelse har vist, at jo flere funktioner din smartphone har, jo længere sidder du på </a:t>
            </a:r>
            <a:r>
              <a:rPr lang="da-D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toilettet</a:t>
            </a:r>
            <a:endParaRPr lang="da-DK" sz="2600" dirty="0">
              <a:solidFill>
                <a:schemeClr val="tx2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da-DK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Din smartphone har omkring 20 gange flere bakterier end et toilethåndtag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75656" y="1844824"/>
            <a:ext cx="9216088" cy="529200"/>
          </a:xfrm>
        </p:spPr>
        <p:txBody>
          <a:bodyPr/>
          <a:lstStyle/>
          <a:p>
            <a:r>
              <a:rPr lang="da-DK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Nye </a:t>
            </a:r>
            <a:r>
              <a:rPr lang="da-DK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udfordringerne…</a:t>
            </a:r>
            <a:endParaRPr lang="da-DK" sz="5400" dirty="0">
              <a:solidFill>
                <a:schemeClr val="accent4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251520" y="1125208"/>
            <a:ext cx="8424000" cy="5112104"/>
          </a:xfrm>
        </p:spPr>
        <p:txBody>
          <a:bodyPr>
            <a:normAutofit fontScale="92500" lnSpcReduction="10000"/>
          </a:bodyPr>
          <a:lstStyle/>
          <a:p>
            <a:r>
              <a:rPr lang="da-DK" i="1" dirty="0" smtClean="0">
                <a:latin typeface="Britannic Bold" panose="020B0903060703020204" pitchFamily="34" charset="0"/>
              </a:rPr>
              <a:t>	”Den </a:t>
            </a:r>
            <a:r>
              <a:rPr lang="da-DK" i="1" dirty="0">
                <a:latin typeface="Britannic Bold" panose="020B0903060703020204" pitchFamily="34" charset="0"/>
              </a:rPr>
              <a:t>generelle trivsel og sundhedstilstand for elever og studerende kan blive påvirket negativt, </a:t>
            </a:r>
            <a:r>
              <a:rPr lang="da-DK" b="1" i="1" dirty="0">
                <a:solidFill>
                  <a:srgbClr val="EE276A"/>
                </a:solidFill>
                <a:latin typeface="Britannic Bold" panose="020B0903060703020204" pitchFamily="34" charset="0"/>
              </a:rPr>
              <a:t>hvis de holder sig hele dagen</a:t>
            </a:r>
            <a:r>
              <a:rPr lang="da-DK" i="1" dirty="0">
                <a:latin typeface="Britannic Bold" panose="020B0903060703020204" pitchFamily="34" charset="0"/>
              </a:rPr>
              <a:t>. På kort sigt kan det medføre fysiske gener som </a:t>
            </a:r>
            <a:r>
              <a:rPr lang="da-DK" b="1" i="1" dirty="0">
                <a:solidFill>
                  <a:srgbClr val="EE276A"/>
                </a:solidFill>
                <a:latin typeface="Britannic Bold" panose="020B0903060703020204" pitchFamily="34" charset="0"/>
              </a:rPr>
              <a:t>mavesmerter, forstoppelse, urinvejs- og inkontinensproblemer og en generel følelse af utilpashed</a:t>
            </a:r>
            <a:r>
              <a:rPr lang="da-DK" i="1" dirty="0">
                <a:latin typeface="Britannic Bold" panose="020B0903060703020204" pitchFamily="34" charset="0"/>
              </a:rPr>
              <a:t>. Det kan </a:t>
            </a:r>
            <a:r>
              <a:rPr lang="da-DK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påvirke</a:t>
            </a:r>
            <a:r>
              <a:rPr lang="da-DK" i="1" dirty="0">
                <a:latin typeface="Britannic Bold" panose="020B0903060703020204" pitchFamily="34" charset="0"/>
              </a:rPr>
              <a:t> elevernes og de studerendes </a:t>
            </a:r>
            <a:r>
              <a:rPr lang="da-DK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læring</a:t>
            </a:r>
            <a:r>
              <a:rPr lang="da-DK" i="1" dirty="0">
                <a:latin typeface="Britannic Bold" panose="020B0903060703020204" pitchFamily="34" charset="0"/>
              </a:rPr>
              <a:t>, fordi det er svært at koncentrere sig en hel dag, hvis man ikke kommer på toilettet regelmæssigt. På længere sigt øger det risikoen for funktionsforstyrrelser i urinblære og tarm. Hvis man ikke komme på toilettet i løbet af dagen, reduceres sandsynligheden desuden for, at man vasker hænder i løbet skoledagen, og </a:t>
            </a:r>
            <a:r>
              <a:rPr lang="da-DK" b="1" i="1" dirty="0">
                <a:solidFill>
                  <a:srgbClr val="EE276A"/>
                </a:solidFill>
                <a:latin typeface="Britannic Bold" panose="020B0903060703020204" pitchFamily="34" charset="0"/>
              </a:rPr>
              <a:t>risikoen for spredning af smitsomme sygdomme øges</a:t>
            </a:r>
            <a:r>
              <a:rPr lang="da-DK" i="1" dirty="0">
                <a:latin typeface="Britannic Bold" panose="020B0903060703020204" pitchFamily="34" charset="0"/>
              </a:rPr>
              <a:t>. Dårlige toiletforhold betyder, at nogle elever og studerende bevidst undgår at spise og drikke i løbet af skoledagen for at undgå eller udskyde </a:t>
            </a:r>
            <a:r>
              <a:rPr lang="da-DK" i="1" dirty="0" smtClean="0">
                <a:latin typeface="Britannic Bold" panose="020B0903060703020204" pitchFamily="34" charset="0"/>
              </a:rPr>
              <a:t>toiletbesøg”.</a:t>
            </a:r>
          </a:p>
          <a:p>
            <a:r>
              <a:rPr lang="da-DK" i="1" dirty="0">
                <a:latin typeface="Britannic Bold" panose="020B0903060703020204" pitchFamily="34" charset="0"/>
              </a:rPr>
              <a:t>	</a:t>
            </a:r>
            <a:r>
              <a:rPr lang="da-DK" i="1" dirty="0" smtClean="0">
                <a:latin typeface="Britannic Bold" panose="020B0903060703020204" pitchFamily="34" charset="0"/>
              </a:rPr>
              <a:t>					DCUM vejledning 2016</a:t>
            </a:r>
            <a:endParaRPr lang="da-DK" i="1" dirty="0">
              <a:latin typeface="Britannic Bold" panose="020B0903060703020204" pitchFamily="34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  <a:t>Læring og toiletter ???</a:t>
            </a:r>
            <a:endParaRPr lang="da-DK" dirty="0">
              <a:solidFill>
                <a:schemeClr val="tx2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107" y="1268760"/>
            <a:ext cx="8424863" cy="179665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latin typeface="Britannic Bold" panose="020B0903060703020204" pitchFamily="34" charset="0"/>
              </a:rPr>
              <a:t>Trivselsresultater i Aalborg</a:t>
            </a:r>
            <a:endParaRPr lang="da-DK" dirty="0">
              <a:latin typeface="Britannic Bold" panose="020B090306070302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1003"/>
              </p:ext>
            </p:extLst>
          </p:nvPr>
        </p:nvGraphicFramePr>
        <p:xfrm>
          <a:off x="225870" y="3645024"/>
          <a:ext cx="8420100" cy="1776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5496"/>
                <a:gridCol w="786214"/>
                <a:gridCol w="722810"/>
                <a:gridCol w="1585109"/>
                <a:gridCol w="722810"/>
                <a:gridCol w="8876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Trivselsmåling – 2015/2016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Meget tit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Tit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En gang i mellem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Sjældent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Aldrig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 u="sng">
                          <a:effectLst/>
                        </a:rPr>
                        <a:t>Hvor tit har du ondt i maven?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Aalborg Kommune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6%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20%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44%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28%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400">
                          <a:effectLst/>
                        </a:rPr>
                        <a:t>Hele landet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3%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6%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22%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44%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25%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0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2"/>
          <a:stretch/>
        </p:blipFill>
        <p:spPr>
          <a:xfrm>
            <a:off x="-1" y="0"/>
            <a:ext cx="9180513" cy="566124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5963" y="908720"/>
            <a:ext cx="8424000" cy="529200"/>
          </a:xfrm>
        </p:spPr>
        <p:txBody>
          <a:bodyPr/>
          <a:lstStyle/>
          <a:p>
            <a:r>
              <a:rPr lang="da-DK" dirty="0" smtClean="0">
                <a:latin typeface="Britannic Bold" panose="020B0903060703020204" pitchFamily="34" charset="0"/>
              </a:rPr>
              <a:t>Vi har fælles ansvar for tandhygiejnen…</a:t>
            </a:r>
            <a:endParaRPr lang="da-DK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5065"/>
          <a:stretch/>
        </p:blipFill>
        <p:spPr>
          <a:xfrm>
            <a:off x="-36513" y="0"/>
            <a:ext cx="9217025" cy="580526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9999" y="1268760"/>
            <a:ext cx="8424000" cy="529200"/>
          </a:xfrm>
        </p:spPr>
        <p:txBody>
          <a:bodyPr/>
          <a:lstStyle/>
          <a:p>
            <a:r>
              <a:rPr lang="da-DK" sz="4400" dirty="0" smtClean="0">
                <a:latin typeface="Britannic Bold" panose="020B0903060703020204" pitchFamily="34" charset="0"/>
              </a:rPr>
              <a:t>Vi har fælles ansvar for at minimere smitsomme sygdomme….</a:t>
            </a:r>
            <a:endParaRPr lang="da-DK" sz="4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r="9589"/>
          <a:stretch/>
        </p:blipFill>
        <p:spPr>
          <a:xfrm>
            <a:off x="-36512" y="-1254709"/>
            <a:ext cx="9217024" cy="6997565"/>
          </a:xfrm>
          <a:prstGeom prst="rect">
            <a:avLst/>
          </a:prstGeom>
        </p:spPr>
      </p:pic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67544" y="2131278"/>
            <a:ext cx="8424000" cy="4176000"/>
          </a:xfrm>
        </p:spPr>
        <p:txBody>
          <a:bodyPr/>
          <a:lstStyle/>
          <a:p>
            <a:r>
              <a:rPr lang="da-DK" dirty="0">
                <a:latin typeface="Britannic Bold" panose="020B0903060703020204" pitchFamily="34" charset="0"/>
              </a:rPr>
              <a:t>En gennemsnitsperson besøger toiletter omkring 2500 gange om </a:t>
            </a:r>
            <a:r>
              <a:rPr lang="da-DK" dirty="0" smtClean="0">
                <a:latin typeface="Britannic Bold" panose="020B0903060703020204" pitchFamily="34" charset="0"/>
              </a:rPr>
              <a:t>året x 82,8 år (kvinder) = 207.000 gange i livet</a:t>
            </a:r>
            <a:endParaRPr lang="da-DK" dirty="0">
              <a:latin typeface="Britannic Bold" panose="020B0903060703020204" pitchFamily="34" charset="0"/>
            </a:endParaRPr>
          </a:p>
          <a:p>
            <a:r>
              <a:rPr lang="da-DK" dirty="0">
                <a:latin typeface="Britannic Bold" panose="020B0903060703020204" pitchFamily="34" charset="0"/>
              </a:rPr>
              <a:t>Næsten 20% af befolkningen vasker ikke deres hænder, når de har besøgt toilettet. </a:t>
            </a:r>
            <a:r>
              <a:rPr lang="da-DK" dirty="0" smtClean="0">
                <a:latin typeface="Britannic Bold" panose="020B0903060703020204" pitchFamily="34" charset="0"/>
              </a:rPr>
              <a:t>Af </a:t>
            </a:r>
            <a:r>
              <a:rPr lang="da-DK" dirty="0">
                <a:latin typeface="Britannic Bold" panose="020B0903060703020204" pitchFamily="34" charset="0"/>
              </a:rPr>
              <a:t>af dem, der gør, bruger kun 30% sæbe til at vaske deres </a:t>
            </a:r>
            <a:r>
              <a:rPr lang="da-DK" dirty="0" smtClean="0">
                <a:latin typeface="Britannic Bold" panose="020B0903060703020204" pitchFamily="34" charset="0"/>
              </a:rPr>
              <a:t>hænder</a:t>
            </a:r>
            <a:endParaRPr lang="da-DK" dirty="0">
              <a:latin typeface="Britannic Bold" panose="020B0903060703020204" pitchFamily="34" charset="0"/>
            </a:endParaRPr>
          </a:p>
          <a:p>
            <a:r>
              <a:rPr lang="da-DK" dirty="0" smtClean="0">
                <a:latin typeface="Britannic Bold" panose="020B0903060703020204" pitchFamily="34" charset="0"/>
              </a:rPr>
              <a:t>MEEEEEN….det </a:t>
            </a:r>
            <a:r>
              <a:rPr lang="da-DK" dirty="0">
                <a:latin typeface="Britannic Bold" panose="020B0903060703020204" pitchFamily="34" charset="0"/>
              </a:rPr>
              <a:t>gennemsnitlige skrivebord har 400 gange flere bakterier end den gennemsnitlige </a:t>
            </a:r>
            <a:r>
              <a:rPr lang="da-DK" dirty="0" smtClean="0">
                <a:latin typeface="Britannic Bold" panose="020B0903060703020204" pitchFamily="34" charset="0"/>
              </a:rPr>
              <a:t>toiletsæde!</a:t>
            </a:r>
            <a:endParaRPr lang="da-DK" dirty="0">
              <a:latin typeface="Britannic Bold" panose="020B0903060703020204" pitchFamily="34" charset="0"/>
            </a:endParaRP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24000" cy="529200"/>
          </a:xfrm>
        </p:spPr>
        <p:txBody>
          <a:bodyPr/>
          <a:lstStyle/>
          <a:p>
            <a:r>
              <a:rPr lang="da-DK" dirty="0" smtClean="0">
                <a:latin typeface="Britannic Bold" panose="020B0903060703020204" pitchFamily="34" charset="0"/>
              </a:rPr>
              <a:t>Hvad med skrivebordene???</a:t>
            </a:r>
            <a:endParaRPr lang="da-DK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/>
          <a:stretch/>
        </p:blipFill>
        <p:spPr>
          <a:xfrm>
            <a:off x="-8966" y="-27385"/>
            <a:ext cx="9152966" cy="581110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5517" y="764704"/>
            <a:ext cx="8424000" cy="529200"/>
          </a:xfrm>
        </p:spPr>
        <p:txBody>
          <a:bodyPr/>
          <a:lstStyle/>
          <a:p>
            <a:r>
              <a:rPr lang="da-DK" sz="4400" dirty="0" smtClean="0">
                <a:latin typeface="Britannic Bold" panose="020B0903060703020204" pitchFamily="34" charset="0"/>
              </a:rPr>
              <a:t>Vi har fælles ansvar for sunde madvaner…</a:t>
            </a:r>
            <a:endParaRPr lang="da-DK" sz="44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b="6369"/>
          <a:stretch/>
        </p:blipFill>
        <p:spPr>
          <a:xfrm>
            <a:off x="-36512" y="0"/>
            <a:ext cx="9180512" cy="573325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42615" y="260648"/>
            <a:ext cx="8424000" cy="529200"/>
          </a:xfrm>
        </p:spPr>
        <p:txBody>
          <a:bodyPr/>
          <a:lstStyle/>
          <a:p>
            <a:r>
              <a:rPr lang="da-DK" dirty="0" smtClean="0">
                <a:latin typeface="Britannic Bold" panose="020B0903060703020204" pitchFamily="34" charset="0"/>
              </a:rPr>
              <a:t>Vi har fælles ansvar for bevægelse…</a:t>
            </a:r>
            <a:endParaRPr lang="da-DK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/>
          <a:stretch/>
        </p:blipFill>
        <p:spPr>
          <a:xfrm>
            <a:off x="-36513" y="0"/>
            <a:ext cx="9180513" cy="558924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95332" y="3861048"/>
            <a:ext cx="8424000" cy="529200"/>
          </a:xfrm>
        </p:spPr>
        <p:txBody>
          <a:bodyPr/>
          <a:lstStyle/>
          <a:p>
            <a:r>
              <a:rPr lang="da-DK" dirty="0" smtClean="0">
                <a:latin typeface="Britannic Bold" panose="020B0903060703020204" pitchFamily="34" charset="0"/>
              </a:rPr>
              <a:t>Vi har fælles ansvar for tryghed i trafikken…</a:t>
            </a:r>
            <a:endParaRPr lang="da-DK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borg-Kommune-Powerpoint-skabelon-4-3">
  <a:themeElements>
    <a:clrScheme name="AK Officiel">
      <a:dk1>
        <a:srgbClr val="000000"/>
      </a:dk1>
      <a:lt1>
        <a:srgbClr val="FFFFFF"/>
      </a:lt1>
      <a:dk2>
        <a:srgbClr val="007070"/>
      </a:dk2>
      <a:lt2>
        <a:srgbClr val="C6C7C9"/>
      </a:lt2>
      <a:accent1>
        <a:srgbClr val="4B9BAF"/>
      </a:accent1>
      <a:accent2>
        <a:srgbClr val="A0CE67"/>
      </a:accent2>
      <a:accent3>
        <a:srgbClr val="C8D4E6"/>
      </a:accent3>
      <a:accent4>
        <a:srgbClr val="98002E"/>
      </a:accent4>
      <a:accent5>
        <a:srgbClr val="EE3424"/>
      </a:accent5>
      <a:accent6>
        <a:srgbClr val="EE3424"/>
      </a:accent6>
      <a:hlink>
        <a:srgbClr val="00A3D6"/>
      </a:hlink>
      <a:folHlink>
        <a:srgbClr val="BF5C00"/>
      </a:folHlink>
    </a:clrScheme>
    <a:fontScheme name="AK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alborg-Kommune-Powerpoint-skabelon-4-3_Office2013" id="{E74C94D5-3FEB-4AF1-8C04-CDE4229A8C5A}" vid="{95874999-5B35-4DCA-83B0-E8438BE7F59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Aalborg-Kommune-Powerpoint-skabelon-4-3_Office2013</Template>
  <TotalTime>0</TotalTime>
  <Words>224</Words>
  <Application>Microsoft Office PowerPoint</Application>
  <PresentationFormat>Skærmshow (4:3)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Britannic Bold</vt:lpstr>
      <vt:lpstr>Calibri</vt:lpstr>
      <vt:lpstr>Courier New</vt:lpstr>
      <vt:lpstr>Times New Roman</vt:lpstr>
      <vt:lpstr>Wingdings</vt:lpstr>
      <vt:lpstr>Aalborg-Kommune-Powerpoint-skabelon-4-3</vt:lpstr>
      <vt:lpstr>Læring om sundhed – en opgave for alle…  - og et fælles ansvar!</vt:lpstr>
      <vt:lpstr>Læring og toiletter ???</vt:lpstr>
      <vt:lpstr>Trivselsresultater i Aalborg</vt:lpstr>
      <vt:lpstr>Vi har fælles ansvar for tandhygiejnen…</vt:lpstr>
      <vt:lpstr>Vi har fælles ansvar for at minimere smitsomme sygdomme….</vt:lpstr>
      <vt:lpstr>Hvad med skrivebordene???</vt:lpstr>
      <vt:lpstr>Vi har fælles ansvar for sunde madvaner…</vt:lpstr>
      <vt:lpstr>Vi har fælles ansvar for bevægelse…</vt:lpstr>
      <vt:lpstr>Vi har fælles ansvar for tryghed i trafikken…</vt:lpstr>
      <vt:lpstr>Nye udfordringerne…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2016-02-26T06:28:09Z</dcterms:created>
  <dcterms:modified xsi:type="dcterms:W3CDTF">2017-05-04T14:22:54Z</dcterms:modified>
</cp:coreProperties>
</file>