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15"/>
  </p:notesMasterIdLst>
  <p:handoutMasterIdLst>
    <p:handoutMasterId r:id="rId16"/>
  </p:handoutMasterIdLst>
  <p:sldIdLst>
    <p:sldId id="426" r:id="rId2"/>
    <p:sldId id="427" r:id="rId3"/>
    <p:sldId id="428" r:id="rId4"/>
    <p:sldId id="429" r:id="rId5"/>
    <p:sldId id="431" r:id="rId6"/>
    <p:sldId id="434" r:id="rId7"/>
    <p:sldId id="435" r:id="rId8"/>
    <p:sldId id="436" r:id="rId9"/>
    <p:sldId id="432" r:id="rId10"/>
    <p:sldId id="430" r:id="rId11"/>
    <p:sldId id="433" r:id="rId12"/>
    <p:sldId id="437" r:id="rId13"/>
    <p:sldId id="439" r:id="rId14"/>
  </p:sldIdLst>
  <p:sldSz cx="12192000" cy="6858000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CC66"/>
    <a:srgbClr val="2E2E2E"/>
    <a:srgbClr val="5F9F2A"/>
    <a:srgbClr val="7D4089"/>
    <a:srgbClr val="AC1A2F"/>
    <a:srgbClr val="E1AD40"/>
    <a:srgbClr val="9FB6CA"/>
    <a:srgbClr val="66CC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545" autoAdjust="0"/>
  </p:normalViewPr>
  <p:slideViewPr>
    <p:cSldViewPr snapToObjects="1">
      <p:cViewPr varScale="1">
        <p:scale>
          <a:sx n="87" d="100"/>
          <a:sy n="87" d="100"/>
        </p:scale>
        <p:origin x="437" y="48"/>
      </p:cViewPr>
      <p:guideLst>
        <p:guide orient="horz" pos="52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4734D0-EC0A-408C-BD99-0BE31160D06C}" type="doc">
      <dgm:prSet loTypeId="urn:microsoft.com/office/officeart/2005/8/layout/chart3" loCatId="cycle" qsTypeId="urn:microsoft.com/office/officeart/2005/8/quickstyle/simple1" qsCatId="simple" csTypeId="urn:microsoft.com/office/officeart/2005/8/colors/accent0_3" csCatId="mainScheme" phldr="1"/>
      <dgm:spPr/>
    </dgm:pt>
    <dgm:pt modelId="{C5CAA6E3-5BD0-4F03-BBC2-999300649B76}">
      <dgm:prSet phldrT="[Tekst]"/>
      <dgm:spPr/>
      <dgm:t>
        <a:bodyPr/>
        <a:lstStyle/>
        <a:p>
          <a:r>
            <a:rPr lang="da-DK" dirty="0"/>
            <a:t>USYNLIGE</a:t>
          </a:r>
        </a:p>
        <a:p>
          <a:r>
            <a:rPr lang="da-DK" dirty="0"/>
            <a:t>PARAMETRE</a:t>
          </a:r>
        </a:p>
      </dgm:t>
    </dgm:pt>
    <dgm:pt modelId="{87E7CBA1-A79E-42E6-AC7C-7B3B334BF191}" type="parTrans" cxnId="{DAFF90F8-AB1B-4DD0-A56D-4D2B718E5304}">
      <dgm:prSet/>
      <dgm:spPr/>
      <dgm:t>
        <a:bodyPr/>
        <a:lstStyle/>
        <a:p>
          <a:endParaRPr lang="da-DK"/>
        </a:p>
      </dgm:t>
    </dgm:pt>
    <dgm:pt modelId="{AC79BDAA-8F1B-43DD-91DE-959D6B09FFD1}" type="sibTrans" cxnId="{DAFF90F8-AB1B-4DD0-A56D-4D2B718E5304}">
      <dgm:prSet/>
      <dgm:spPr/>
      <dgm:t>
        <a:bodyPr/>
        <a:lstStyle/>
        <a:p>
          <a:endParaRPr lang="da-DK"/>
        </a:p>
      </dgm:t>
    </dgm:pt>
    <dgm:pt modelId="{5CD8EC0E-A6B2-41E9-98CF-72794CC20C9C}">
      <dgm:prSet phldrT="[Tekst]"/>
      <dgm:spPr/>
      <dgm:t>
        <a:bodyPr/>
        <a:lstStyle/>
        <a:p>
          <a:r>
            <a:rPr lang="da-DK" dirty="0"/>
            <a:t>DIFFUSE</a:t>
          </a:r>
        </a:p>
        <a:p>
          <a:r>
            <a:rPr lang="da-DK" dirty="0"/>
            <a:t>PARAMETRE</a:t>
          </a:r>
        </a:p>
      </dgm:t>
    </dgm:pt>
    <dgm:pt modelId="{251B7468-2B18-4916-A312-7A0D47C8025E}" type="parTrans" cxnId="{E60BB13B-3ABA-471B-8C80-12D9C15AC61E}">
      <dgm:prSet/>
      <dgm:spPr/>
      <dgm:t>
        <a:bodyPr/>
        <a:lstStyle/>
        <a:p>
          <a:endParaRPr lang="da-DK"/>
        </a:p>
      </dgm:t>
    </dgm:pt>
    <dgm:pt modelId="{528F9471-55BB-4126-B439-E3940E20B4F8}" type="sibTrans" cxnId="{E60BB13B-3ABA-471B-8C80-12D9C15AC61E}">
      <dgm:prSet/>
      <dgm:spPr/>
      <dgm:t>
        <a:bodyPr/>
        <a:lstStyle/>
        <a:p>
          <a:endParaRPr lang="da-DK"/>
        </a:p>
      </dgm:t>
    </dgm:pt>
    <dgm:pt modelId="{6095EC17-2A5D-489A-9490-104052348E26}">
      <dgm:prSet phldrT="[Tekst]"/>
      <dgm:spPr/>
      <dgm:t>
        <a:bodyPr/>
        <a:lstStyle/>
        <a:p>
          <a:r>
            <a:rPr lang="da-DK" dirty="0"/>
            <a:t>KONKRETE</a:t>
          </a:r>
        </a:p>
        <a:p>
          <a:r>
            <a:rPr lang="da-DK" dirty="0"/>
            <a:t>PARAMETRE</a:t>
          </a:r>
        </a:p>
      </dgm:t>
    </dgm:pt>
    <dgm:pt modelId="{9D2AB5EA-926E-43C5-9704-BF505AC798F2}" type="parTrans" cxnId="{05F94317-747A-4A78-8E95-C9321670AAEC}">
      <dgm:prSet/>
      <dgm:spPr/>
      <dgm:t>
        <a:bodyPr/>
        <a:lstStyle/>
        <a:p>
          <a:endParaRPr lang="da-DK"/>
        </a:p>
      </dgm:t>
    </dgm:pt>
    <dgm:pt modelId="{49644822-C2FD-4663-904C-29A692C0A2D7}" type="sibTrans" cxnId="{05F94317-747A-4A78-8E95-C9321670AAEC}">
      <dgm:prSet/>
      <dgm:spPr/>
      <dgm:t>
        <a:bodyPr/>
        <a:lstStyle/>
        <a:p>
          <a:endParaRPr lang="da-DK"/>
        </a:p>
      </dgm:t>
    </dgm:pt>
    <dgm:pt modelId="{CD80EC58-A7FA-4311-9A81-9F7767827C2B}" type="pres">
      <dgm:prSet presAssocID="{D04734D0-EC0A-408C-BD99-0BE31160D06C}" presName="compositeShape" presStyleCnt="0">
        <dgm:presLayoutVars>
          <dgm:chMax val="7"/>
          <dgm:dir/>
          <dgm:resizeHandles val="exact"/>
        </dgm:presLayoutVars>
      </dgm:prSet>
      <dgm:spPr/>
    </dgm:pt>
    <dgm:pt modelId="{EE2CF8C9-4BBA-4C30-83E5-8493A2F72055}" type="pres">
      <dgm:prSet presAssocID="{D04734D0-EC0A-408C-BD99-0BE31160D06C}" presName="wedge1" presStyleLbl="node1" presStyleIdx="0" presStyleCnt="3" custLinFactNeighborX="-5608" custLinFactNeighborY="3187"/>
      <dgm:spPr/>
    </dgm:pt>
    <dgm:pt modelId="{9E054D42-E24E-4A35-A4CF-4B65AC77A358}" type="pres">
      <dgm:prSet presAssocID="{D04734D0-EC0A-408C-BD99-0BE31160D06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9084840-27EF-460E-8EE7-472762AFA8C7}" type="pres">
      <dgm:prSet presAssocID="{D04734D0-EC0A-408C-BD99-0BE31160D06C}" presName="wedge2" presStyleLbl="node1" presStyleIdx="1" presStyleCnt="3" custLinFactNeighborX="34" custLinFactNeighborY="-201"/>
      <dgm:spPr/>
    </dgm:pt>
    <dgm:pt modelId="{5E449F1D-5A00-478A-8104-255D7B9CC10E}" type="pres">
      <dgm:prSet presAssocID="{D04734D0-EC0A-408C-BD99-0BE31160D06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D8041B8-FA8B-43A9-9682-D2F0D217D191}" type="pres">
      <dgm:prSet presAssocID="{D04734D0-EC0A-408C-BD99-0BE31160D06C}" presName="wedge3" presStyleLbl="node1" presStyleIdx="2" presStyleCnt="3"/>
      <dgm:spPr/>
    </dgm:pt>
    <dgm:pt modelId="{900AA6F9-035C-4026-80D5-33ACA2102391}" type="pres">
      <dgm:prSet presAssocID="{D04734D0-EC0A-408C-BD99-0BE31160D06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AFF90F8-AB1B-4DD0-A56D-4D2B718E5304}" srcId="{D04734D0-EC0A-408C-BD99-0BE31160D06C}" destId="{C5CAA6E3-5BD0-4F03-BBC2-999300649B76}" srcOrd="0" destOrd="0" parTransId="{87E7CBA1-A79E-42E6-AC7C-7B3B334BF191}" sibTransId="{AC79BDAA-8F1B-43DD-91DE-959D6B09FFD1}"/>
    <dgm:cxn modelId="{E60BB13B-3ABA-471B-8C80-12D9C15AC61E}" srcId="{D04734D0-EC0A-408C-BD99-0BE31160D06C}" destId="{5CD8EC0E-A6B2-41E9-98CF-72794CC20C9C}" srcOrd="1" destOrd="0" parTransId="{251B7468-2B18-4916-A312-7A0D47C8025E}" sibTransId="{528F9471-55BB-4126-B439-E3940E20B4F8}"/>
    <dgm:cxn modelId="{AFD73E28-D06E-439F-B334-EA766AF8671B}" type="presOf" srcId="{D04734D0-EC0A-408C-BD99-0BE31160D06C}" destId="{CD80EC58-A7FA-4311-9A81-9F7767827C2B}" srcOrd="0" destOrd="0" presId="urn:microsoft.com/office/officeart/2005/8/layout/chart3"/>
    <dgm:cxn modelId="{0F865DDE-00DD-4B89-9336-D1543C043ED4}" type="presOf" srcId="{C5CAA6E3-5BD0-4F03-BBC2-999300649B76}" destId="{9E054D42-E24E-4A35-A4CF-4B65AC77A358}" srcOrd="1" destOrd="0" presId="urn:microsoft.com/office/officeart/2005/8/layout/chart3"/>
    <dgm:cxn modelId="{93BA48D6-9C1D-4E39-8DB4-C4537FA28D10}" type="presOf" srcId="{6095EC17-2A5D-489A-9490-104052348E26}" destId="{9D8041B8-FA8B-43A9-9682-D2F0D217D191}" srcOrd="0" destOrd="0" presId="urn:microsoft.com/office/officeart/2005/8/layout/chart3"/>
    <dgm:cxn modelId="{05F94317-747A-4A78-8E95-C9321670AAEC}" srcId="{D04734D0-EC0A-408C-BD99-0BE31160D06C}" destId="{6095EC17-2A5D-489A-9490-104052348E26}" srcOrd="2" destOrd="0" parTransId="{9D2AB5EA-926E-43C5-9704-BF505AC798F2}" sibTransId="{49644822-C2FD-4663-904C-29A692C0A2D7}"/>
    <dgm:cxn modelId="{F7A0AF7F-7ED7-4551-A1A5-0DC4846AB77E}" type="presOf" srcId="{6095EC17-2A5D-489A-9490-104052348E26}" destId="{900AA6F9-035C-4026-80D5-33ACA2102391}" srcOrd="1" destOrd="0" presId="urn:microsoft.com/office/officeart/2005/8/layout/chart3"/>
    <dgm:cxn modelId="{DC202A1E-0308-46C5-8169-EBB2F00664E0}" type="presOf" srcId="{C5CAA6E3-5BD0-4F03-BBC2-999300649B76}" destId="{EE2CF8C9-4BBA-4C30-83E5-8493A2F72055}" srcOrd="0" destOrd="0" presId="urn:microsoft.com/office/officeart/2005/8/layout/chart3"/>
    <dgm:cxn modelId="{A600FF1A-CBC7-47F1-A347-3A6E3AB05735}" type="presOf" srcId="{5CD8EC0E-A6B2-41E9-98CF-72794CC20C9C}" destId="{09084840-27EF-460E-8EE7-472762AFA8C7}" srcOrd="0" destOrd="0" presId="urn:microsoft.com/office/officeart/2005/8/layout/chart3"/>
    <dgm:cxn modelId="{11D12691-DC4C-4444-AE46-A0A91FF17F88}" type="presOf" srcId="{5CD8EC0E-A6B2-41E9-98CF-72794CC20C9C}" destId="{5E449F1D-5A00-478A-8104-255D7B9CC10E}" srcOrd="1" destOrd="0" presId="urn:microsoft.com/office/officeart/2005/8/layout/chart3"/>
    <dgm:cxn modelId="{869F0B41-0FCE-4700-BDCE-138460908148}" type="presParOf" srcId="{CD80EC58-A7FA-4311-9A81-9F7767827C2B}" destId="{EE2CF8C9-4BBA-4C30-83E5-8493A2F72055}" srcOrd="0" destOrd="0" presId="urn:microsoft.com/office/officeart/2005/8/layout/chart3"/>
    <dgm:cxn modelId="{EEAD0D90-A711-47F1-98AF-CDE327256271}" type="presParOf" srcId="{CD80EC58-A7FA-4311-9A81-9F7767827C2B}" destId="{9E054D42-E24E-4A35-A4CF-4B65AC77A358}" srcOrd="1" destOrd="0" presId="urn:microsoft.com/office/officeart/2005/8/layout/chart3"/>
    <dgm:cxn modelId="{C0AD577A-BA67-4276-9429-9A417847A7D8}" type="presParOf" srcId="{CD80EC58-A7FA-4311-9A81-9F7767827C2B}" destId="{09084840-27EF-460E-8EE7-472762AFA8C7}" srcOrd="2" destOrd="0" presId="urn:microsoft.com/office/officeart/2005/8/layout/chart3"/>
    <dgm:cxn modelId="{DE5BCECA-A557-4553-A53B-E0FB436BDDE7}" type="presParOf" srcId="{CD80EC58-A7FA-4311-9A81-9F7767827C2B}" destId="{5E449F1D-5A00-478A-8104-255D7B9CC10E}" srcOrd="3" destOrd="0" presId="urn:microsoft.com/office/officeart/2005/8/layout/chart3"/>
    <dgm:cxn modelId="{E948B17C-9163-4B1D-9562-7B8B7A65B447}" type="presParOf" srcId="{CD80EC58-A7FA-4311-9A81-9F7767827C2B}" destId="{9D8041B8-FA8B-43A9-9682-D2F0D217D191}" srcOrd="4" destOrd="0" presId="urn:microsoft.com/office/officeart/2005/8/layout/chart3"/>
    <dgm:cxn modelId="{24D251F9-7E28-4285-8C56-EC9E01D6ECDC}" type="presParOf" srcId="{CD80EC58-A7FA-4311-9A81-9F7767827C2B}" destId="{900AA6F9-035C-4026-80D5-33ACA2102391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CF8C9-4BBA-4C30-83E5-8493A2F72055}">
      <dsp:nvSpPr>
        <dsp:cNvPr id="0" name=""/>
        <dsp:cNvSpPr/>
      </dsp:nvSpPr>
      <dsp:spPr>
        <a:xfrm>
          <a:off x="1870447" y="544853"/>
          <a:ext cx="4854916" cy="4854916"/>
        </a:xfrm>
        <a:prstGeom prst="pie">
          <a:avLst>
            <a:gd name="adj1" fmla="val 16200000"/>
            <a:gd name="adj2" fmla="val 18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/>
            <a:t>USYNLIGE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/>
            <a:t>PARAMETRE</a:t>
          </a:r>
        </a:p>
      </dsp:txBody>
      <dsp:txXfrm>
        <a:off x="4510019" y="1440701"/>
        <a:ext cx="1647203" cy="1618305"/>
      </dsp:txXfrm>
    </dsp:sp>
    <dsp:sp modelId="{09084840-27EF-460E-8EE7-472762AFA8C7}">
      <dsp:nvSpPr>
        <dsp:cNvPr id="0" name=""/>
        <dsp:cNvSpPr/>
      </dsp:nvSpPr>
      <dsp:spPr>
        <a:xfrm>
          <a:off x="1894102" y="524860"/>
          <a:ext cx="4854916" cy="4854916"/>
        </a:xfrm>
        <a:prstGeom prst="pie">
          <a:avLst>
            <a:gd name="adj1" fmla="val 1800000"/>
            <a:gd name="adj2" fmla="val 90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/>
            <a:t>DIFFUSE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/>
            <a:t>PARAMETRE</a:t>
          </a:r>
        </a:p>
      </dsp:txBody>
      <dsp:txXfrm>
        <a:off x="3223424" y="3588081"/>
        <a:ext cx="2196271" cy="1502712"/>
      </dsp:txXfrm>
    </dsp:sp>
    <dsp:sp modelId="{9D8041B8-FA8B-43A9-9682-D2F0D217D191}">
      <dsp:nvSpPr>
        <dsp:cNvPr id="0" name=""/>
        <dsp:cNvSpPr/>
      </dsp:nvSpPr>
      <dsp:spPr>
        <a:xfrm>
          <a:off x="1892451" y="534618"/>
          <a:ext cx="4854916" cy="4854916"/>
        </a:xfrm>
        <a:prstGeom prst="pie">
          <a:avLst>
            <a:gd name="adj1" fmla="val 90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/>
            <a:t>KONKRETE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/>
            <a:t>PARAMETRE</a:t>
          </a:r>
        </a:p>
      </dsp:txBody>
      <dsp:txXfrm>
        <a:off x="2412621" y="1488263"/>
        <a:ext cx="1647203" cy="1618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9F97EEC-0D11-443B-9989-E2312DC3E8AC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152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6AAEA9A-086A-4880-9934-69AFC7D83FCE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666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>
          <a:xfrm>
            <a:off x="624417" y="1341438"/>
            <a:ext cx="10752667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244478"/>
            <a:ext cx="10800688" cy="352425"/>
          </a:xfrm>
        </p:spPr>
        <p:txBody>
          <a:bodyPr/>
          <a:lstStyle>
            <a:lvl1pPr>
              <a:defRPr sz="3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719667" y="1125066"/>
            <a:ext cx="5039784" cy="4248150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8" name="Pladsholder til SmartArt 7"/>
          <p:cNvSpPr>
            <a:spLocks noGrp="1"/>
          </p:cNvSpPr>
          <p:nvPr>
            <p:ph type="dgm" sz="quarter" idx="12"/>
          </p:nvPr>
        </p:nvSpPr>
        <p:spPr>
          <a:xfrm>
            <a:off x="6478191" y="1125066"/>
            <a:ext cx="5041900" cy="424815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på ikonet for at tilføje SmartArt-grafik</a:t>
            </a:r>
          </a:p>
        </p:txBody>
      </p:sp>
    </p:spTree>
    <p:extLst>
      <p:ext uri="{BB962C8B-B14F-4D97-AF65-F5344CB8AC3E}">
        <p14:creationId xmlns:p14="http://schemas.microsoft.com/office/powerpoint/2010/main" val="1612077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4" y="244478"/>
            <a:ext cx="10849205" cy="352425"/>
          </a:xfrm>
        </p:spPr>
        <p:txBody>
          <a:bodyPr/>
          <a:lstStyle>
            <a:lvl1pPr>
              <a:defRPr sz="3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4" name="Chart Placeholder 2"/>
          <p:cNvSpPr>
            <a:spLocks noGrp="1"/>
          </p:cNvSpPr>
          <p:nvPr>
            <p:ph type="chart" idx="10"/>
          </p:nvPr>
        </p:nvSpPr>
        <p:spPr>
          <a:xfrm>
            <a:off x="6384032" y="1124744"/>
            <a:ext cx="5184576" cy="42484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da-DK"/>
              <a:t>Klik på ikonet for at tilføje et diagram</a:t>
            </a: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719403" y="1124744"/>
            <a:ext cx="5184576" cy="4247678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612077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og billedet i si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4" y="244478"/>
            <a:ext cx="7296811" cy="352425"/>
          </a:xfrm>
        </p:spPr>
        <p:txBody>
          <a:bodyPr/>
          <a:lstStyle>
            <a:lvl1pPr>
              <a:defRPr sz="3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719666" y="1125066"/>
            <a:ext cx="7032518" cy="42481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3"/>
          </p:nvPr>
        </p:nvSpPr>
        <p:spPr>
          <a:xfrm>
            <a:off x="8183504" y="0"/>
            <a:ext cx="4008496" cy="6858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1612077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i baggrun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2255575" y="1556795"/>
            <a:ext cx="7680853" cy="584775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612077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t i top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/>
          <p:cNvSpPr>
            <a:spLocks noGrp="1"/>
          </p:cNvSpPr>
          <p:nvPr>
            <p:ph type="pic" sz="quarter" idx="13"/>
          </p:nvPr>
        </p:nvSpPr>
        <p:spPr>
          <a:xfrm>
            <a:off x="-432725" y="-171400"/>
            <a:ext cx="13346509" cy="1656184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8" y="1708426"/>
            <a:ext cx="9984845" cy="352425"/>
          </a:xfrm>
        </p:spPr>
        <p:txBody>
          <a:bodyPr/>
          <a:lstStyle>
            <a:lvl1pPr>
              <a:defRPr sz="3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719668" y="2420888"/>
            <a:ext cx="9984845" cy="30963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612077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og billedet i bun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4" y="244478"/>
            <a:ext cx="9889099" cy="352425"/>
          </a:xfrm>
        </p:spPr>
        <p:txBody>
          <a:bodyPr/>
          <a:lstStyle>
            <a:lvl1pPr>
              <a:defRPr sz="3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719668" y="1125066"/>
            <a:ext cx="9888835" cy="23759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3"/>
          </p:nvPr>
        </p:nvSpPr>
        <p:spPr>
          <a:xfrm>
            <a:off x="-336715" y="4581524"/>
            <a:ext cx="12769419" cy="3023939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1612077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bille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7" y="244478"/>
            <a:ext cx="9889099" cy="352425"/>
          </a:xfrm>
        </p:spPr>
        <p:txBody>
          <a:bodyPr/>
          <a:lstStyle>
            <a:lvl1pPr>
              <a:defRPr sz="3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3"/>
          </p:nvPr>
        </p:nvSpPr>
        <p:spPr>
          <a:xfrm>
            <a:off x="839417" y="3789040"/>
            <a:ext cx="3169022" cy="18002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5" name="Pladsholder til tekst 5"/>
          <p:cNvSpPr>
            <a:spLocks noGrp="1"/>
          </p:cNvSpPr>
          <p:nvPr>
            <p:ph type="body" sz="quarter" idx="14"/>
          </p:nvPr>
        </p:nvSpPr>
        <p:spPr>
          <a:xfrm>
            <a:off x="8183563" y="1053058"/>
            <a:ext cx="3171592" cy="237594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8" name="Pladsholder til tekst 5"/>
          <p:cNvSpPr>
            <a:spLocks noGrp="1"/>
          </p:cNvSpPr>
          <p:nvPr>
            <p:ph type="body" sz="quarter" idx="15"/>
          </p:nvPr>
        </p:nvSpPr>
        <p:spPr>
          <a:xfrm>
            <a:off x="4583831" y="1053058"/>
            <a:ext cx="3168000" cy="237594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9" name="Pladsholder til tekst 5"/>
          <p:cNvSpPr>
            <a:spLocks noGrp="1"/>
          </p:cNvSpPr>
          <p:nvPr>
            <p:ph type="body" sz="quarter" idx="16"/>
          </p:nvPr>
        </p:nvSpPr>
        <p:spPr>
          <a:xfrm>
            <a:off x="839417" y="1053058"/>
            <a:ext cx="3169022" cy="237594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0" name="Pladsholder til billede 6"/>
          <p:cNvSpPr>
            <a:spLocks noGrp="1"/>
          </p:cNvSpPr>
          <p:nvPr>
            <p:ph type="pic" sz="quarter" idx="17"/>
          </p:nvPr>
        </p:nvSpPr>
        <p:spPr>
          <a:xfrm>
            <a:off x="4583831" y="3789040"/>
            <a:ext cx="3168000" cy="18002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1" name="Pladsholder til billede 6"/>
          <p:cNvSpPr>
            <a:spLocks noGrp="1"/>
          </p:cNvSpPr>
          <p:nvPr>
            <p:ph type="pic" sz="quarter" idx="18"/>
          </p:nvPr>
        </p:nvSpPr>
        <p:spPr>
          <a:xfrm>
            <a:off x="8187155" y="3789040"/>
            <a:ext cx="3168000" cy="18002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12077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billeder med tekst på si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4" y="244478"/>
            <a:ext cx="10489164" cy="352425"/>
          </a:xfrm>
        </p:spPr>
        <p:txBody>
          <a:bodyPr/>
          <a:lstStyle>
            <a:lvl1pPr>
              <a:defRPr sz="3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3"/>
          </p:nvPr>
        </p:nvSpPr>
        <p:spPr>
          <a:xfrm>
            <a:off x="7632172" y="885257"/>
            <a:ext cx="3576396" cy="1607639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9" name="Pladsholder til tekst 5"/>
          <p:cNvSpPr>
            <a:spLocks noGrp="1"/>
          </p:cNvSpPr>
          <p:nvPr>
            <p:ph type="body" sz="quarter" idx="16"/>
          </p:nvPr>
        </p:nvSpPr>
        <p:spPr>
          <a:xfrm>
            <a:off x="719404" y="1125066"/>
            <a:ext cx="6528725" cy="136783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2" name="Pladsholder til tekst 5"/>
          <p:cNvSpPr>
            <a:spLocks noGrp="1"/>
          </p:cNvSpPr>
          <p:nvPr>
            <p:ph type="body" sz="quarter" idx="19"/>
          </p:nvPr>
        </p:nvSpPr>
        <p:spPr>
          <a:xfrm>
            <a:off x="719404" y="2781250"/>
            <a:ext cx="6528725" cy="136783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3" name="Pladsholder til tekst 5"/>
          <p:cNvSpPr>
            <a:spLocks noGrp="1"/>
          </p:cNvSpPr>
          <p:nvPr>
            <p:ph type="body" sz="quarter" idx="20"/>
          </p:nvPr>
        </p:nvSpPr>
        <p:spPr>
          <a:xfrm>
            <a:off x="719404" y="4437434"/>
            <a:ext cx="6528725" cy="136783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Pladsholder til billede 6"/>
          <p:cNvSpPr>
            <a:spLocks noGrp="1"/>
          </p:cNvSpPr>
          <p:nvPr>
            <p:ph type="pic" sz="quarter" idx="21"/>
          </p:nvPr>
        </p:nvSpPr>
        <p:spPr>
          <a:xfrm>
            <a:off x="7632172" y="2636912"/>
            <a:ext cx="3576396" cy="1584176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5" name="Pladsholder til billede 6"/>
          <p:cNvSpPr>
            <a:spLocks noGrp="1"/>
          </p:cNvSpPr>
          <p:nvPr>
            <p:ph type="pic" sz="quarter" idx="22"/>
          </p:nvPr>
        </p:nvSpPr>
        <p:spPr>
          <a:xfrm>
            <a:off x="7632172" y="4365104"/>
            <a:ext cx="3576396" cy="1584176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12077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1" hasCustomPrompt="1"/>
          </p:nvPr>
        </p:nvSpPr>
        <p:spPr>
          <a:xfrm>
            <a:off x="767408" y="1556792"/>
            <a:ext cx="10657184" cy="47525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>
            <a:lvl1pPr marL="1116000" indent="342900" algn="ctr">
              <a:buNone/>
              <a:defRPr>
                <a:solidFill>
                  <a:schemeClr val="bg1"/>
                </a:solidFill>
              </a:defRPr>
            </a:lvl1pPr>
          </a:lstStyle>
          <a:p>
            <a:br>
              <a:rPr lang="da-DK" dirty="0"/>
            </a:br>
            <a:br>
              <a:rPr lang="da-DK" dirty="0"/>
            </a:br>
            <a:r>
              <a:rPr lang="da-DK" dirty="0"/>
              <a:t>Indsæt billede </a:t>
            </a:r>
            <a:br>
              <a:rPr lang="da-DK" dirty="0"/>
            </a:br>
            <a:r>
              <a:rPr lang="da-DK" dirty="0"/>
              <a:t>ved at klikke på ikonet</a:t>
            </a: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695400" y="116632"/>
            <a:ext cx="10849205" cy="792163"/>
          </a:xfrm>
          <a:prstGeom prst="rect">
            <a:avLst/>
          </a:prstGeom>
        </p:spPr>
        <p:txBody>
          <a:bodyPr/>
          <a:lstStyle>
            <a:lvl1pPr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Titel på oplæg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2" hasCustomPrompt="1"/>
          </p:nvPr>
        </p:nvSpPr>
        <p:spPr>
          <a:xfrm>
            <a:off x="695400" y="908720"/>
            <a:ext cx="10196203" cy="7921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000" baseline="0">
                <a:solidFill>
                  <a:srgbClr val="2E2E2E"/>
                </a:solidFill>
              </a:defRPr>
            </a:lvl1pPr>
          </a:lstStyle>
          <a:p>
            <a:pPr lvl="0"/>
            <a:r>
              <a:rPr lang="da-DK" dirty="0"/>
              <a:t>Den </a:t>
            </a:r>
            <a:r>
              <a:rPr lang="da-DK" dirty="0" err="1"/>
              <a:t>xx</a:t>
            </a:r>
            <a:r>
              <a:rPr lang="da-DK" dirty="0"/>
              <a:t> måned år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6404867"/>
            <a:ext cx="1594340" cy="327334"/>
          </a:xfrm>
          <a:prstGeom prst="rect">
            <a:avLst/>
          </a:prstGeom>
        </p:spPr>
      </p:pic>
      <p:sp>
        <p:nvSpPr>
          <p:cNvPr id="11" name="Pladsholder til indhold 10"/>
          <p:cNvSpPr>
            <a:spLocks noGrp="1"/>
          </p:cNvSpPr>
          <p:nvPr>
            <p:ph sz="quarter" idx="13" hasCustomPrompt="1"/>
          </p:nvPr>
        </p:nvSpPr>
        <p:spPr>
          <a:xfrm>
            <a:off x="9048750" y="260350"/>
            <a:ext cx="2376488" cy="12239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00" b="0" i="0" baseline="0"/>
            </a:lvl1pPr>
          </a:lstStyle>
          <a:p>
            <a:pPr lvl="0"/>
            <a:r>
              <a:rPr lang="da-DK" dirty="0"/>
              <a:t>Indsæt evt. eget logo ved at klikke på ikonet ”Billeder”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6"/>
          <p:cNvSpPr>
            <a:spLocks noGrp="1"/>
          </p:cNvSpPr>
          <p:nvPr>
            <p:ph type="body" sz="quarter" idx="10"/>
          </p:nvPr>
        </p:nvSpPr>
        <p:spPr>
          <a:xfrm>
            <a:off x="623392" y="1412779"/>
            <a:ext cx="10849205" cy="352839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23392" y="202631"/>
            <a:ext cx="10849205" cy="706090"/>
          </a:xfrm>
        </p:spPr>
        <p:txBody>
          <a:bodyPr/>
          <a:lstStyle>
            <a:lvl1pPr>
              <a:defRPr sz="3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dside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0"/>
          </p:nvPr>
        </p:nvSpPr>
        <p:spPr>
          <a:xfrm>
            <a:off x="623392" y="5013105"/>
            <a:ext cx="10849205" cy="792163"/>
          </a:xfrm>
          <a:prstGeom prst="rect">
            <a:avLst/>
          </a:prstGeom>
        </p:spPr>
        <p:txBody>
          <a:bodyPr/>
          <a:lstStyle>
            <a:lvl1pPr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gsor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23392" y="202631"/>
            <a:ext cx="11137237" cy="706090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5" name="Pladsholder til tekst 6"/>
          <p:cNvSpPr>
            <a:spLocks noGrp="1"/>
          </p:cNvSpPr>
          <p:nvPr>
            <p:ph type="body" sz="quarter" idx="10"/>
          </p:nvPr>
        </p:nvSpPr>
        <p:spPr>
          <a:xfrm>
            <a:off x="2158768" y="1628803"/>
            <a:ext cx="8449733" cy="3528391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30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mulighed fo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1"/>
          </p:nvPr>
        </p:nvSpPr>
        <p:spPr>
          <a:xfrm>
            <a:off x="0" y="4"/>
            <a:ext cx="12192000" cy="4581127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0"/>
          </p:nvPr>
        </p:nvSpPr>
        <p:spPr>
          <a:xfrm>
            <a:off x="623392" y="4869163"/>
            <a:ext cx="10849205" cy="792163"/>
          </a:xfrm>
          <a:prstGeom prst="rect">
            <a:avLst/>
          </a:prstGeom>
        </p:spPr>
        <p:txBody>
          <a:bodyPr/>
          <a:lstStyle>
            <a:lvl1pPr>
              <a:buNone/>
              <a:defRPr sz="36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6"/>
          <p:cNvSpPr>
            <a:spLocks noGrp="1"/>
          </p:cNvSpPr>
          <p:nvPr>
            <p:ph type="body" sz="quarter" idx="10"/>
          </p:nvPr>
        </p:nvSpPr>
        <p:spPr>
          <a:xfrm>
            <a:off x="623392" y="1412779"/>
            <a:ext cx="5088565" cy="352839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23392" y="202631"/>
            <a:ext cx="10849205" cy="706090"/>
          </a:xfrm>
        </p:spPr>
        <p:txBody>
          <a:bodyPr/>
          <a:lstStyle>
            <a:lvl1pPr>
              <a:defRPr sz="3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6" name="Pladsholder til tekst 6"/>
          <p:cNvSpPr>
            <a:spLocks noGrp="1"/>
          </p:cNvSpPr>
          <p:nvPr>
            <p:ph type="body" sz="quarter" idx="11"/>
          </p:nvPr>
        </p:nvSpPr>
        <p:spPr>
          <a:xfrm>
            <a:off x="6384032" y="1412779"/>
            <a:ext cx="5088565" cy="352839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6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5" name="Pladsholder til diagram 4"/>
          <p:cNvSpPr>
            <a:spLocks noGrp="1"/>
          </p:cNvSpPr>
          <p:nvPr>
            <p:ph type="chart" sz="quarter" idx="12"/>
          </p:nvPr>
        </p:nvSpPr>
        <p:spPr>
          <a:xfrm>
            <a:off x="624847" y="1125541"/>
            <a:ext cx="10751740" cy="4606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da-DK"/>
              <a:t>Klik på ikonet for at tilføje et diagram</a:t>
            </a:r>
            <a:endParaRPr lang="da-D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s me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4" name="Pladsholder til SmartArt 5"/>
          <p:cNvSpPr>
            <a:spLocks noGrp="1"/>
          </p:cNvSpPr>
          <p:nvPr>
            <p:ph type="dgm" sz="quarter" idx="10"/>
          </p:nvPr>
        </p:nvSpPr>
        <p:spPr>
          <a:xfrm>
            <a:off x="623393" y="1124747"/>
            <a:ext cx="10753195" cy="4606925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på ikonet for at tilføje SmartArt-grafik</a:t>
            </a:r>
            <a:endParaRPr lang="da-D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diagrammer to en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244478"/>
            <a:ext cx="10800688" cy="352425"/>
          </a:xfrm>
        </p:spPr>
        <p:txBody>
          <a:bodyPr/>
          <a:lstStyle>
            <a:lvl1pPr>
              <a:defRPr sz="3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19403" y="1124744"/>
            <a:ext cx="5040048" cy="42484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da-DK"/>
              <a:t>Klik på ikonet for at tilføje et diagram</a:t>
            </a:r>
            <a:endParaRPr lang="da-DK" dirty="0"/>
          </a:p>
        </p:txBody>
      </p:sp>
      <p:sp>
        <p:nvSpPr>
          <p:cNvPr id="4" name="Chart Placeholder 2"/>
          <p:cNvSpPr>
            <a:spLocks noGrp="1"/>
          </p:cNvSpPr>
          <p:nvPr>
            <p:ph type="chart" idx="10"/>
          </p:nvPr>
        </p:nvSpPr>
        <p:spPr>
          <a:xfrm>
            <a:off x="6480043" y="1124744"/>
            <a:ext cx="5040048" cy="42484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da-DK"/>
              <a:t>Klik på ikonet for at tilføje et diagram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1207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w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23393" y="332656"/>
            <a:ext cx="10753195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dirty="0"/>
              <a:t>Klik for at tilføje tekst</a:t>
            </a: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1" cstate="print">
            <a:lum contrast="-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507" y="5229200"/>
            <a:ext cx="1368152" cy="19253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88" r:id="rId2"/>
    <p:sldLayoutId id="2147483697" r:id="rId3"/>
    <p:sldLayoutId id="2147483689" r:id="rId4"/>
    <p:sldLayoutId id="2147483703" r:id="rId5"/>
    <p:sldLayoutId id="2147483702" r:id="rId6"/>
    <p:sldLayoutId id="2147483694" r:id="rId7"/>
    <p:sldLayoutId id="2147483704" r:id="rId8"/>
    <p:sldLayoutId id="2147483700" r:id="rId9"/>
    <p:sldLayoutId id="2147483705" r:id="rId10"/>
    <p:sldLayoutId id="2147483701" r:id="rId11"/>
    <p:sldLayoutId id="2147483706" r:id="rId12"/>
    <p:sldLayoutId id="2147483712" r:id="rId13"/>
    <p:sldLayoutId id="2147483707" r:id="rId14"/>
    <p:sldLayoutId id="2147483708" r:id="rId15"/>
    <p:sldLayoutId id="2147483709" r:id="rId16"/>
    <p:sldLayoutId id="2147483710" r:id="rId17"/>
    <p:sldLayoutId id="2147483713" r:id="rId18"/>
    <p:sldLayoutId id="2147483715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u="none" kern="1200" baseline="0">
          <a:solidFill>
            <a:schemeClr val="tx1"/>
          </a:solidFill>
          <a:uFill>
            <a:solidFill>
              <a:schemeClr val="accent1"/>
            </a:solidFill>
          </a:u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434" userDrawn="1">
          <p15:clr>
            <a:srgbClr val="F26B43"/>
          </p15:clr>
        </p15:guide>
        <p15:guide id="2" pos="2525" userDrawn="1">
          <p15:clr>
            <a:srgbClr val="F26B43"/>
          </p15:clr>
        </p15:guide>
        <p15:guide id="3" pos="5155" userDrawn="1">
          <p15:clr>
            <a:srgbClr val="F26B43"/>
          </p15:clr>
        </p15:guide>
        <p15:guide id="4" orient="horz" pos="288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ladsholder til indhold 1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0" y="452713"/>
            <a:ext cx="2376488" cy="1047140"/>
          </a:xfrm>
        </p:spPr>
      </p:pic>
      <p:pic>
        <p:nvPicPr>
          <p:cNvPr id="14" name="Pladsholder til billede 13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556792"/>
            <a:ext cx="10849205" cy="4752528"/>
          </a:xfrm>
        </p:spPr>
      </p:pic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Investering i skoletoiletter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/>
              <a:t>D. 04.05.2017                            </a:t>
            </a:r>
            <a:r>
              <a:rPr lang="da-DK" dirty="0">
                <a:solidFill>
                  <a:schemeClr val="tx2"/>
                </a:solidFill>
              </a:rPr>
              <a:t>v. Fiona Rubens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1772816"/>
            <a:ext cx="3202649" cy="4504893"/>
          </a:xfrm>
          <a:prstGeom prst="rect">
            <a:avLst/>
          </a:prstGeom>
        </p:spPr>
      </p:pic>
      <p:sp>
        <p:nvSpPr>
          <p:cNvPr id="15" name="Rektangel 14"/>
          <p:cNvSpPr/>
          <p:nvPr/>
        </p:nvSpPr>
        <p:spPr>
          <a:xfrm>
            <a:off x="1199456" y="1894482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da-DK" b="1" dirty="0"/>
              <a:t>Skoletoiletpuljen</a:t>
            </a:r>
          </a:p>
          <a:p>
            <a:pPr marL="342900" indent="-342900">
              <a:buFont typeface="Arial" charset="0"/>
              <a:buChar char="•"/>
            </a:pPr>
            <a:r>
              <a:rPr lang="da-DK" b="1" dirty="0"/>
              <a:t>Handlingsplan og strategi</a:t>
            </a:r>
          </a:p>
          <a:p>
            <a:pPr marL="342900" indent="-342900">
              <a:buFont typeface="Arial" charset="0"/>
              <a:buChar char="•"/>
            </a:pPr>
            <a:r>
              <a:rPr lang="da-DK" b="1" dirty="0"/>
              <a:t>Pilotprojekter og anbefalingsgrundlag</a:t>
            </a:r>
          </a:p>
          <a:p>
            <a:pPr marL="342900" indent="-342900">
              <a:buFont typeface="Arial" charset="0"/>
              <a:buChar char="•"/>
            </a:pPr>
            <a:r>
              <a:rPr lang="da-DK" b="1" dirty="0"/>
              <a:t>Problemets grundsten</a:t>
            </a:r>
          </a:p>
          <a:p>
            <a:pPr marL="342900" indent="-342900">
              <a:buFont typeface="Arial" charset="0"/>
              <a:buChar char="•"/>
            </a:pPr>
            <a:r>
              <a:rPr lang="da-DK" b="1" dirty="0"/>
              <a:t>Problemets kompleksitet</a:t>
            </a:r>
          </a:p>
          <a:p>
            <a:pPr marL="342900" indent="-342900">
              <a:buFont typeface="Arial" charset="0"/>
              <a:buChar char="•"/>
            </a:pPr>
            <a:r>
              <a:rPr lang="da-DK" b="1" dirty="0"/>
              <a:t>Problemets berettigelse</a:t>
            </a:r>
          </a:p>
          <a:p>
            <a:pPr marL="342900" indent="-342900">
              <a:buFont typeface="Arial" charset="0"/>
              <a:buChar char="•"/>
            </a:pPr>
            <a:r>
              <a:rPr lang="da-DK" b="1" dirty="0"/>
              <a:t>Mål for pilotprojekterne</a:t>
            </a:r>
          </a:p>
          <a:p>
            <a:pPr marL="342900" indent="-342900">
              <a:buFont typeface="Arial" charset="0"/>
              <a:buChar char="•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9853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23392" y="1412779"/>
            <a:ext cx="10849205" cy="1152125"/>
          </a:xfrm>
        </p:spPr>
        <p:txBody>
          <a:bodyPr/>
          <a:lstStyle/>
          <a:p>
            <a:r>
              <a:rPr lang="da-DK" dirty="0"/>
              <a:t>Toiletbesøg er afgørende for sundhed og velbefindende</a:t>
            </a:r>
          </a:p>
          <a:p>
            <a:r>
              <a:rPr lang="da-DK" dirty="0"/>
              <a:t>Når elever ikke bruger toiletterne sker følgende: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Problemets berettigelse</a:t>
            </a:r>
          </a:p>
        </p:txBody>
      </p:sp>
      <p:sp>
        <p:nvSpPr>
          <p:cNvPr id="5" name="Afrundet rektangel 4"/>
          <p:cNvSpPr/>
          <p:nvPr/>
        </p:nvSpPr>
        <p:spPr>
          <a:xfrm>
            <a:off x="1084955" y="2611762"/>
            <a:ext cx="3096344" cy="9144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r>
              <a:rPr lang="da-DK" dirty="0"/>
              <a:t>Hygiejneniveauet falder pga. lavere hyppighed af håndvask</a:t>
            </a:r>
          </a:p>
          <a:p>
            <a:pPr algn="ctr"/>
            <a:endParaRPr lang="da-DK" dirty="0"/>
          </a:p>
        </p:txBody>
      </p:sp>
      <p:sp>
        <p:nvSpPr>
          <p:cNvPr id="6" name="Afrundet rektangel 5"/>
          <p:cNvSpPr/>
          <p:nvPr/>
        </p:nvSpPr>
        <p:spPr>
          <a:xfrm>
            <a:off x="5592438" y="2611762"/>
            <a:ext cx="3096344" cy="9144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Børnene holder sig</a:t>
            </a:r>
          </a:p>
          <a:p>
            <a:pPr algn="ctr"/>
            <a:endParaRPr lang="da-DK" dirty="0"/>
          </a:p>
        </p:txBody>
      </p:sp>
      <p:sp>
        <p:nvSpPr>
          <p:cNvPr id="8" name="Afrundet rektangel 7"/>
          <p:cNvSpPr/>
          <p:nvPr/>
        </p:nvSpPr>
        <p:spPr>
          <a:xfrm>
            <a:off x="6924702" y="3764701"/>
            <a:ext cx="3024336" cy="9144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Børnene undgår at spise</a:t>
            </a:r>
          </a:p>
          <a:p>
            <a:pPr algn="ctr"/>
            <a:r>
              <a:rPr lang="da-DK" dirty="0"/>
              <a:t> og drikke tilstrækkeligt</a:t>
            </a:r>
          </a:p>
          <a:p>
            <a:pPr algn="ctr"/>
            <a:endParaRPr lang="da-DK" dirty="0"/>
          </a:p>
        </p:txBody>
      </p:sp>
      <p:sp>
        <p:nvSpPr>
          <p:cNvPr id="9" name="Afrundet rektangel 8"/>
          <p:cNvSpPr/>
          <p:nvPr/>
        </p:nvSpPr>
        <p:spPr>
          <a:xfrm>
            <a:off x="1084955" y="3764701"/>
            <a:ext cx="2808312" cy="9144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r>
              <a:rPr lang="da-DK" dirty="0"/>
              <a:t>Smittespredning stiger</a:t>
            </a:r>
          </a:p>
          <a:p>
            <a:pPr algn="ctr"/>
            <a:endParaRPr lang="da-DK" dirty="0"/>
          </a:p>
        </p:txBody>
      </p:sp>
      <p:sp>
        <p:nvSpPr>
          <p:cNvPr id="10" name="Afrundet rektangel 9"/>
          <p:cNvSpPr/>
          <p:nvPr/>
        </p:nvSpPr>
        <p:spPr>
          <a:xfrm>
            <a:off x="1084955" y="4927579"/>
            <a:ext cx="2808312" cy="9144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r>
              <a:rPr lang="da-DK" dirty="0"/>
              <a:t>Sygefravær</a:t>
            </a:r>
          </a:p>
          <a:p>
            <a:pPr algn="ctr"/>
            <a:endParaRPr lang="da-DK" dirty="0"/>
          </a:p>
        </p:txBody>
      </p:sp>
      <p:sp>
        <p:nvSpPr>
          <p:cNvPr id="12" name="Afrundet rektangel 11"/>
          <p:cNvSpPr/>
          <p:nvPr/>
        </p:nvSpPr>
        <p:spPr>
          <a:xfrm>
            <a:off x="4728458" y="4927579"/>
            <a:ext cx="3228358" cy="9144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r>
              <a:rPr lang="da-DK" dirty="0"/>
              <a:t>Mistrivsel</a:t>
            </a:r>
          </a:p>
          <a:p>
            <a:pPr algn="ctr"/>
            <a:endParaRPr lang="da-DK" dirty="0"/>
          </a:p>
        </p:txBody>
      </p:sp>
      <p:sp>
        <p:nvSpPr>
          <p:cNvPr id="13" name="Afrundet rektangel 12"/>
          <p:cNvSpPr/>
          <p:nvPr/>
        </p:nvSpPr>
        <p:spPr>
          <a:xfrm>
            <a:off x="7176087" y="4927579"/>
            <a:ext cx="2808312" cy="9144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r>
              <a:rPr lang="da-DK" dirty="0"/>
              <a:t>Koncentrationsbesvær</a:t>
            </a:r>
          </a:p>
          <a:p>
            <a:pPr algn="ctr"/>
            <a:endParaRPr lang="da-DK" dirty="0"/>
          </a:p>
        </p:txBody>
      </p:sp>
      <p:sp>
        <p:nvSpPr>
          <p:cNvPr id="7" name="Afrundet rektangel 6"/>
          <p:cNvSpPr/>
          <p:nvPr/>
        </p:nvSpPr>
        <p:spPr>
          <a:xfrm>
            <a:off x="4116390" y="3764701"/>
            <a:ext cx="3168352" cy="9144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r>
              <a:rPr lang="da-DK" dirty="0"/>
              <a:t>Der kan opstå alvorlige</a:t>
            </a:r>
          </a:p>
          <a:p>
            <a:pPr algn="ctr"/>
            <a:r>
              <a:rPr lang="da-DK" dirty="0"/>
              <a:t> følgevirkninger som</a:t>
            </a:r>
          </a:p>
          <a:p>
            <a:pPr algn="ctr"/>
            <a:r>
              <a:rPr lang="da-DK" dirty="0"/>
              <a:t> inkontinens og forstoppelse</a:t>
            </a:r>
          </a:p>
          <a:p>
            <a:pPr algn="ctr"/>
            <a:endParaRPr lang="da-DK" dirty="0"/>
          </a:p>
        </p:txBody>
      </p:sp>
      <p:sp>
        <p:nvSpPr>
          <p:cNvPr id="14" name="Pladsholder til tekst 1"/>
          <p:cNvSpPr txBox="1">
            <a:spLocks/>
          </p:cNvSpPr>
          <p:nvPr/>
        </p:nvSpPr>
        <p:spPr>
          <a:xfrm>
            <a:off x="1084955" y="6044415"/>
            <a:ext cx="8899444" cy="7689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0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da-DK" dirty="0"/>
              <a:t>Eleverne bliver </a:t>
            </a:r>
            <a:r>
              <a:rPr lang="da-DK" b="1" dirty="0">
                <a:solidFill>
                  <a:srgbClr val="FF5050"/>
                </a:solidFill>
              </a:rPr>
              <a:t>ikke</a:t>
            </a:r>
            <a:r>
              <a:rPr lang="da-DK" dirty="0"/>
              <a:t> så dygtige de kan!</a:t>
            </a:r>
          </a:p>
        </p:txBody>
      </p:sp>
      <p:sp>
        <p:nvSpPr>
          <p:cNvPr id="16" name="Pil ned 15"/>
          <p:cNvSpPr/>
          <p:nvPr/>
        </p:nvSpPr>
        <p:spPr>
          <a:xfrm>
            <a:off x="6961085" y="3387260"/>
            <a:ext cx="359051" cy="657111"/>
          </a:xfrm>
          <a:prstGeom prst="downArrow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Pil ned 16"/>
          <p:cNvSpPr/>
          <p:nvPr/>
        </p:nvSpPr>
        <p:spPr>
          <a:xfrm>
            <a:off x="2197808" y="3387260"/>
            <a:ext cx="359051" cy="657111"/>
          </a:xfrm>
          <a:prstGeom prst="downArrow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Pil ned 17"/>
          <p:cNvSpPr/>
          <p:nvPr/>
        </p:nvSpPr>
        <p:spPr>
          <a:xfrm>
            <a:off x="2197808" y="4530260"/>
            <a:ext cx="359051" cy="657111"/>
          </a:xfrm>
          <a:prstGeom prst="downArrow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Pil ned 18"/>
          <p:cNvSpPr/>
          <p:nvPr/>
        </p:nvSpPr>
        <p:spPr>
          <a:xfrm>
            <a:off x="6961085" y="4500442"/>
            <a:ext cx="359051" cy="657111"/>
          </a:xfrm>
          <a:prstGeom prst="downArrow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Afrundet rektangel 10"/>
          <p:cNvSpPr/>
          <p:nvPr/>
        </p:nvSpPr>
        <p:spPr>
          <a:xfrm>
            <a:off x="3540326" y="4927579"/>
            <a:ext cx="1932046" cy="9144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r>
              <a:rPr lang="da-DK" dirty="0"/>
              <a:t>Utilpashed</a:t>
            </a:r>
          </a:p>
          <a:p>
            <a:pPr algn="ctr"/>
            <a:endParaRPr lang="da-DK" dirty="0"/>
          </a:p>
        </p:txBody>
      </p:sp>
      <p:sp>
        <p:nvSpPr>
          <p:cNvPr id="20" name="Pil ned 19"/>
          <p:cNvSpPr/>
          <p:nvPr/>
        </p:nvSpPr>
        <p:spPr>
          <a:xfrm>
            <a:off x="5062711" y="5589240"/>
            <a:ext cx="359051" cy="542348"/>
          </a:xfrm>
          <a:prstGeom prst="downArrow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779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7" grpId="0" animBg="1"/>
      <p:bldP spid="14" grpId="0"/>
      <p:bldP spid="16" grpId="0" animBg="1"/>
      <p:bldP spid="17" grpId="0" animBg="1"/>
      <p:bldP spid="18" grpId="0" animBg="1"/>
      <p:bldP spid="19" grpId="0" animBg="1"/>
      <p:bldP spid="11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23393" y="1412779"/>
            <a:ext cx="6624735" cy="3528391"/>
          </a:xfrm>
        </p:spPr>
        <p:txBody>
          <a:bodyPr/>
          <a:lstStyle/>
          <a:p>
            <a:r>
              <a:rPr lang="da-DK" sz="2400" dirty="0"/>
              <a:t>På tværs af tre skoler skabes der erfaringer med forskellige typer af eksisterende toiletrum </a:t>
            </a:r>
          </a:p>
          <a:p>
            <a:endParaRPr lang="da-DK" sz="2400" dirty="0"/>
          </a:p>
          <a:p>
            <a:r>
              <a:rPr lang="da-DK" sz="2400" dirty="0"/>
              <a:t>De udvalgte toiletter repræsenterer skolens tre alderstrin </a:t>
            </a:r>
          </a:p>
          <a:p>
            <a:r>
              <a:rPr lang="da-DK" sz="2400" dirty="0"/>
              <a:t>– indskoling, mellemtrin og udskoling	</a:t>
            </a:r>
          </a:p>
          <a:p>
            <a:endParaRPr lang="da-DK" sz="2400" dirty="0"/>
          </a:p>
          <a:p>
            <a:r>
              <a:rPr lang="da-DK" sz="2400" dirty="0"/>
              <a:t>Vi ønsker at indhente erfaringer med brug af nye materialer og teknologier, samt adfærd via </a:t>
            </a:r>
            <a:r>
              <a:rPr lang="da-DK" sz="2400" dirty="0" err="1"/>
              <a:t>nudging</a:t>
            </a:r>
            <a:r>
              <a:rPr lang="da-DK" sz="2400" dirty="0"/>
              <a:t> og inddragelse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Mål for pilotprojekterne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466" y="1417647"/>
            <a:ext cx="3360577" cy="266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3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23392" y="1412779"/>
            <a:ext cx="5400599" cy="3528391"/>
          </a:xfrm>
        </p:spPr>
        <p:txBody>
          <a:bodyPr/>
          <a:lstStyle/>
          <a:p>
            <a:r>
              <a:rPr lang="da-DK" dirty="0"/>
              <a:t>Det overordnede mål er børnenes trivsel og læring</a:t>
            </a:r>
          </a:p>
          <a:p>
            <a:endParaRPr lang="da-DK" dirty="0"/>
          </a:p>
          <a:p>
            <a:r>
              <a:rPr lang="da-DK" dirty="0"/>
              <a:t>Som bygningsafdeling står vi på mål for faciliteterne og deres </a:t>
            </a:r>
            <a:r>
              <a:rPr lang="da-DK" dirty="0" err="1"/>
              <a:t>driftsikkerhed</a:t>
            </a:r>
            <a:endParaRPr lang="da-DK" dirty="0"/>
          </a:p>
          <a:p>
            <a:endParaRPr lang="da-DK" dirty="0"/>
          </a:p>
          <a:p>
            <a:r>
              <a:rPr lang="da-DK" dirty="0"/>
              <a:t>Successen ligger i at tænke hele vejen omkring problemet!</a:t>
            </a:r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Et fælles ansvar</a:t>
            </a:r>
          </a:p>
        </p:txBody>
      </p:sp>
      <p:sp>
        <p:nvSpPr>
          <p:cNvPr id="4" name="Tekstfelt 3"/>
          <p:cNvSpPr txBox="1"/>
          <p:nvPr/>
        </p:nvSpPr>
        <p:spPr>
          <a:xfrm rot="21023979">
            <a:off x="5553563" y="3466389"/>
            <a:ext cx="210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tx2"/>
                </a:solidFill>
                <a:latin typeface="Helvetica Neue Light"/>
                <a:cs typeface="Helvetica Neue Light"/>
              </a:rPr>
              <a:t>Kulturændring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10073897" y="3190130"/>
            <a:ext cx="2074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tx2"/>
                </a:solidFill>
                <a:latin typeface="Helvetica Neue Light"/>
                <a:cs typeface="Helvetica Neue Light"/>
              </a:rPr>
              <a:t>Ressourcer</a:t>
            </a:r>
          </a:p>
        </p:txBody>
      </p:sp>
      <p:sp>
        <p:nvSpPr>
          <p:cNvPr id="6" name="Vinkel 5"/>
          <p:cNvSpPr/>
          <p:nvPr/>
        </p:nvSpPr>
        <p:spPr>
          <a:xfrm rot="21123382">
            <a:off x="7325311" y="3395494"/>
            <a:ext cx="321886" cy="321886"/>
          </a:xfrm>
          <a:prstGeom prst="chevron">
            <a:avLst>
              <a:gd name="adj" fmla="val 5273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7" name="Tekstfelt 6"/>
          <p:cNvSpPr txBox="1"/>
          <p:nvPr/>
        </p:nvSpPr>
        <p:spPr>
          <a:xfrm rot="2230893">
            <a:off x="6053289" y="2177926"/>
            <a:ext cx="210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tx2"/>
                </a:solidFill>
                <a:latin typeface="Helvetica Neue Light"/>
                <a:cs typeface="Helvetica Neue Light"/>
              </a:rPr>
              <a:t>Faciliteter</a:t>
            </a:r>
          </a:p>
        </p:txBody>
      </p:sp>
      <p:sp>
        <p:nvSpPr>
          <p:cNvPr id="8" name="Vinkel 7"/>
          <p:cNvSpPr/>
          <p:nvPr/>
        </p:nvSpPr>
        <p:spPr>
          <a:xfrm rot="2330296">
            <a:off x="7456433" y="2615989"/>
            <a:ext cx="321886" cy="321886"/>
          </a:xfrm>
          <a:prstGeom prst="chevron">
            <a:avLst>
              <a:gd name="adj" fmla="val 5273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9" name="Vinkel 8"/>
          <p:cNvSpPr/>
          <p:nvPr/>
        </p:nvSpPr>
        <p:spPr>
          <a:xfrm rot="10800000">
            <a:off x="9781836" y="3213853"/>
            <a:ext cx="321886" cy="321886"/>
          </a:xfrm>
          <a:prstGeom prst="chevron">
            <a:avLst>
              <a:gd name="adj" fmla="val 5273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 rot="19135759">
            <a:off x="9479684" y="1560570"/>
            <a:ext cx="2074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tx2"/>
                </a:solidFill>
                <a:latin typeface="Helvetica Neue Light"/>
                <a:cs typeface="Helvetica Neue Light"/>
              </a:rPr>
              <a:t>Konkret lovgivning</a:t>
            </a:r>
          </a:p>
        </p:txBody>
      </p:sp>
      <p:sp>
        <p:nvSpPr>
          <p:cNvPr id="11" name="Vinkel 10"/>
          <p:cNvSpPr/>
          <p:nvPr/>
        </p:nvSpPr>
        <p:spPr>
          <a:xfrm rot="8335759">
            <a:off x="9496840" y="2336658"/>
            <a:ext cx="321886" cy="321886"/>
          </a:xfrm>
          <a:prstGeom prst="chevron">
            <a:avLst>
              <a:gd name="adj" fmla="val 5273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2" name="Tekstfelt 11"/>
          <p:cNvSpPr txBox="1"/>
          <p:nvPr/>
        </p:nvSpPr>
        <p:spPr>
          <a:xfrm rot="2424028">
            <a:off x="9362125" y="4856084"/>
            <a:ext cx="2074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tx2"/>
                </a:solidFill>
                <a:latin typeface="Helvetica Neue Light"/>
                <a:cs typeface="Helvetica Neue Light"/>
              </a:rPr>
              <a:t>Bryd tabu</a:t>
            </a:r>
          </a:p>
        </p:txBody>
      </p:sp>
      <p:sp>
        <p:nvSpPr>
          <p:cNvPr id="13" name="Vinkel 12"/>
          <p:cNvSpPr/>
          <p:nvPr/>
        </p:nvSpPr>
        <p:spPr>
          <a:xfrm rot="13224028">
            <a:off x="9342351" y="4139800"/>
            <a:ext cx="321886" cy="321886"/>
          </a:xfrm>
          <a:prstGeom prst="chevron">
            <a:avLst>
              <a:gd name="adj" fmla="val 5273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4" name="Tekstfelt 13"/>
          <p:cNvSpPr txBox="1"/>
          <p:nvPr/>
        </p:nvSpPr>
        <p:spPr>
          <a:xfrm rot="18285623">
            <a:off x="6510649" y="4635950"/>
            <a:ext cx="210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tx2"/>
                </a:solidFill>
                <a:latin typeface="Helvetica Neue Light"/>
                <a:cs typeface="Helvetica Neue Light"/>
              </a:rPr>
              <a:t>Adfærd</a:t>
            </a:r>
          </a:p>
        </p:txBody>
      </p:sp>
      <p:sp>
        <p:nvSpPr>
          <p:cNvPr id="15" name="Vinkel 14"/>
          <p:cNvSpPr/>
          <p:nvPr/>
        </p:nvSpPr>
        <p:spPr>
          <a:xfrm rot="18385026">
            <a:off x="7778503" y="4152258"/>
            <a:ext cx="321886" cy="321886"/>
          </a:xfrm>
          <a:prstGeom prst="chevron">
            <a:avLst>
              <a:gd name="adj" fmla="val 5273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6" name="Tekstfelt 15"/>
          <p:cNvSpPr txBox="1"/>
          <p:nvPr/>
        </p:nvSpPr>
        <p:spPr>
          <a:xfrm rot="3600000">
            <a:off x="6949073" y="1936301"/>
            <a:ext cx="2074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>
                <a:solidFill>
                  <a:schemeClr val="tx2"/>
                </a:solidFill>
                <a:latin typeface="Helvetica Neue Light"/>
                <a:cs typeface="Helvetica Neue Light"/>
              </a:rPr>
              <a:t>Oplysning</a:t>
            </a:r>
            <a:endParaRPr lang="da-DK" b="1" dirty="0">
              <a:solidFill>
                <a:schemeClr val="tx2"/>
              </a:solidFill>
              <a:latin typeface="Helvetica Neue Light"/>
              <a:cs typeface="Helvetica Neue Light"/>
            </a:endParaRPr>
          </a:p>
        </p:txBody>
      </p:sp>
      <p:sp>
        <p:nvSpPr>
          <p:cNvPr id="17" name="Vinkel 16"/>
          <p:cNvSpPr/>
          <p:nvPr/>
        </p:nvSpPr>
        <p:spPr>
          <a:xfrm rot="3295260">
            <a:off x="7913420" y="2125466"/>
            <a:ext cx="321886" cy="321886"/>
          </a:xfrm>
          <a:prstGeom prst="chevron">
            <a:avLst>
              <a:gd name="adj" fmla="val 5273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732747" y="2329970"/>
            <a:ext cx="1913167" cy="1913167"/>
          </a:xfrm>
          <a:prstGeom prst="ellipse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 w="47625">
            <a:solidFill>
              <a:schemeClr val="tx2">
                <a:lumMod val="75000"/>
              </a:schemeClr>
            </a:solidFill>
          </a:ln>
          <a:effectLst>
            <a:glow>
              <a:schemeClr val="accent1"/>
            </a:glo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Tekstfelt 20"/>
          <p:cNvSpPr txBox="1"/>
          <p:nvPr/>
        </p:nvSpPr>
        <p:spPr>
          <a:xfrm>
            <a:off x="7655605" y="2957352"/>
            <a:ext cx="2067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tx2"/>
                </a:solidFill>
                <a:latin typeface="Helvetica Neue Light"/>
                <a:cs typeface="Helvetica Neue Light"/>
              </a:rPr>
              <a:t>GODE TOILETFORHOLD</a:t>
            </a:r>
          </a:p>
        </p:txBody>
      </p:sp>
    </p:spTree>
    <p:extLst>
      <p:ext uri="{BB962C8B-B14F-4D97-AF65-F5344CB8AC3E}">
        <p14:creationId xmlns:p14="http://schemas.microsoft.com/office/powerpoint/2010/main" val="163822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018244" y="6093296"/>
            <a:ext cx="10849205" cy="576061"/>
          </a:xfrm>
          <a:noFill/>
        </p:spPr>
        <p:txBody>
          <a:bodyPr/>
          <a:lstStyle/>
          <a:p>
            <a:r>
              <a:rPr lang="da-DK" dirty="0"/>
              <a:t>Tak for opmærksomheden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1617080"/>
            <a:ext cx="8551165" cy="3767857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2855640" y="4725144"/>
            <a:ext cx="5544616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2642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23392" y="1412779"/>
            <a:ext cx="10849205" cy="4392485"/>
          </a:xfrm>
        </p:spPr>
        <p:txBody>
          <a:bodyPr/>
          <a:lstStyle/>
          <a:p>
            <a:r>
              <a:rPr lang="da-DK" sz="1800" dirty="0"/>
              <a:t>I forbindelse med budget 2017 blev følgende besluttet af byrådet:</a:t>
            </a:r>
          </a:p>
          <a:p>
            <a:r>
              <a:rPr lang="da-DK" sz="1800" dirty="0"/>
              <a:t>Der afsættes 20 mio. kr. til renovering og etablering af nye toiletter på folkeskolerne i Aarhus Kommune.</a:t>
            </a:r>
          </a:p>
          <a:p>
            <a:endParaRPr lang="da-DK" sz="1800" dirty="0"/>
          </a:p>
          <a:p>
            <a:r>
              <a:rPr lang="da-DK" sz="1800" dirty="0"/>
              <a:t>Denne prioritering er sket ud fra følgende prioriteringskriterier: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De skoletoiletter med den ringeste rengøringsfaglige stand renoveres først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Renovering af skoletoiletter gennemføres under forudsætning af en 50 % decentral medfinansiering af anlægssummen, da renovering falder inden for skolernes decentrale ansvar for indvendig vedligeholdelse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Skoler, der har det største behov ud fra arealprincipperne i skoleudbygningsprogrammet, og samtidig har et forestående anlægsprojekt i forhold til RULL 14 eller RULL 16 får udbygget med nye toiletter, så antallet af toiletter på disse skoler er et toilet pr. klasse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r>
              <a:rPr lang="da-DK" sz="1800" dirty="0"/>
              <a:t>Opgjort svarer bevillingen til:</a:t>
            </a:r>
          </a:p>
          <a:p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Ny etablering af </a:t>
            </a:r>
            <a:r>
              <a:rPr lang="da-DK" sz="1800" b="1" dirty="0">
                <a:solidFill>
                  <a:schemeClr val="tx2">
                    <a:lumMod val="75000"/>
                  </a:schemeClr>
                </a:solidFill>
              </a:rPr>
              <a:t>92</a:t>
            </a:r>
            <a:r>
              <a:rPr lang="da-DK" sz="1800" dirty="0"/>
              <a:t> nye toiletter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Renovering af </a:t>
            </a:r>
            <a:r>
              <a:rPr lang="da-DK" sz="1800" b="1" dirty="0">
                <a:solidFill>
                  <a:schemeClr val="tx2">
                    <a:lumMod val="75000"/>
                  </a:schemeClr>
                </a:solidFill>
              </a:rPr>
              <a:t>229</a:t>
            </a:r>
            <a:r>
              <a:rPr lang="da-DK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a-DK" sz="1800" dirty="0"/>
              <a:t>eksisterende toiletter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Indsatser på i alt </a:t>
            </a:r>
            <a:r>
              <a:rPr lang="da-DK" sz="1800" b="1" dirty="0">
                <a:solidFill>
                  <a:schemeClr val="tx2">
                    <a:lumMod val="75000"/>
                  </a:schemeClr>
                </a:solidFill>
              </a:rPr>
              <a:t>25</a:t>
            </a:r>
            <a:r>
              <a:rPr lang="da-DK" sz="1800" dirty="0"/>
              <a:t> skoler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Skoletoiletpuljen</a:t>
            </a:r>
          </a:p>
        </p:txBody>
      </p:sp>
    </p:spTree>
    <p:extLst>
      <p:ext uri="{BB962C8B-B14F-4D97-AF65-F5344CB8AC3E}">
        <p14:creationId xmlns:p14="http://schemas.microsoft.com/office/powerpoint/2010/main" val="262106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sz="2400" dirty="0"/>
              <a:t>Succesens sårbarhed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400" dirty="0"/>
              <a:t>Effektueringens tidspres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400" dirty="0"/>
              <a:t>Bevillingens ramme er defineret med afsæt i standardudgifter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400" dirty="0"/>
              <a:t>Decentral styring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400" dirty="0"/>
              <a:t>Samme løsninger og byggetraditioner som altid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400" dirty="0"/>
              <a:t>Nye toiletter er måske ikke nok…?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Handlingsplan og strategi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4151784" y="609329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solidFill>
                  <a:schemeClr val="tx2">
                    <a:lumMod val="75000"/>
                  </a:schemeClr>
                </a:solidFill>
              </a:rPr>
              <a:t>Så hvordan sikrer vi en bæredygtig investering?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3045286"/>
            <a:ext cx="2751206" cy="303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9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9240">
            <a:off x="8830439" y="-151931"/>
            <a:ext cx="2475702" cy="35010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Pilotprojekter og anbefalingskatalog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9240">
            <a:off x="8830440" y="1072206"/>
            <a:ext cx="2475701" cy="35010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9240">
            <a:off x="8830439" y="2656384"/>
            <a:ext cx="2475702" cy="35010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23393" y="1412779"/>
            <a:ext cx="8856984" cy="352839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400" dirty="0"/>
              <a:t>Vidensdeling på tværs af kommunegrænser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400" dirty="0"/>
              <a:t>Pilotprojekter på 3 skoler inden nyetablering af toiletter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400" dirty="0"/>
              <a:t>Anbefalingskatalog til skolerne som sikrer opmærksomhed på problemets kompleksitet og formidler nuværende viden om ‘</a:t>
            </a:r>
            <a:r>
              <a:rPr lang="da-DK" sz="2400" dirty="0" err="1"/>
              <a:t>best</a:t>
            </a:r>
            <a:r>
              <a:rPr lang="da-DK" sz="2400" dirty="0"/>
              <a:t> </a:t>
            </a:r>
            <a:r>
              <a:rPr lang="da-DK" sz="2400" dirty="0" err="1"/>
              <a:t>practice</a:t>
            </a:r>
            <a:r>
              <a:rPr lang="da-DK" sz="240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52706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23393" y="1412779"/>
            <a:ext cx="4248472" cy="352839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Dårlig lugt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Utryghed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Fejlbrug/misbrug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Problemets grundsten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165" y="1417647"/>
            <a:ext cx="4003180" cy="266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36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23392" y="1412779"/>
            <a:ext cx="10849205" cy="72007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Dårlig lugt</a:t>
            </a:r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 væsentligste fokuspunkter</a:t>
            </a:r>
          </a:p>
        </p:txBody>
      </p:sp>
      <p:sp>
        <p:nvSpPr>
          <p:cNvPr id="4" name="Afrundet rektangel 3"/>
          <p:cNvSpPr/>
          <p:nvPr/>
        </p:nvSpPr>
        <p:spPr>
          <a:xfrm>
            <a:off x="1055440" y="2971802"/>
            <a:ext cx="3816424" cy="225739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Omfang og standard for rengøring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Belastning af det enkelte toilet i forhold til rengøring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Tilstrækkeligt lys for rengøring</a:t>
            </a:r>
          </a:p>
          <a:p>
            <a:pPr algn="ctr"/>
            <a:endParaRPr lang="da-DK" dirty="0"/>
          </a:p>
        </p:txBody>
      </p:sp>
      <p:sp>
        <p:nvSpPr>
          <p:cNvPr id="5" name="Afrundet rektangel 4"/>
          <p:cNvSpPr/>
          <p:nvPr/>
        </p:nvSpPr>
        <p:spPr>
          <a:xfrm>
            <a:off x="5591944" y="2971802"/>
            <a:ext cx="3960440" cy="225739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Udskiftning af udtjente installationer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Valg af rengøringsvenlige overflader og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Effektiv udluftning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Løbende vedligehold af afløb og vandlåse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6" name="Pladsholder til tekst 1"/>
          <p:cNvSpPr txBox="1">
            <a:spLocks/>
          </p:cNvSpPr>
          <p:nvPr/>
        </p:nvSpPr>
        <p:spPr>
          <a:xfrm>
            <a:off x="1448003" y="2132856"/>
            <a:ext cx="3083362" cy="4320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0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a-DK" sz="2400" dirty="0"/>
              <a:t>Fokus på rengøring</a:t>
            </a:r>
          </a:p>
        </p:txBody>
      </p:sp>
      <p:sp>
        <p:nvSpPr>
          <p:cNvPr id="7" name="Pladsholder til tekst 1"/>
          <p:cNvSpPr txBox="1">
            <a:spLocks/>
          </p:cNvSpPr>
          <p:nvPr/>
        </p:nvSpPr>
        <p:spPr>
          <a:xfrm>
            <a:off x="5870916" y="2132856"/>
            <a:ext cx="3083362" cy="4320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0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a-DK" sz="2400" dirty="0"/>
              <a:t>Fokus på overflader og installationer</a:t>
            </a:r>
          </a:p>
        </p:txBody>
      </p:sp>
    </p:spTree>
    <p:extLst>
      <p:ext uri="{BB962C8B-B14F-4D97-AF65-F5344CB8AC3E}">
        <p14:creationId xmlns:p14="http://schemas.microsoft.com/office/powerpoint/2010/main" val="405319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23392" y="1412779"/>
            <a:ext cx="10849205" cy="72007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Utryghed</a:t>
            </a:r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 væsentligste fokuspunkter</a:t>
            </a:r>
          </a:p>
        </p:txBody>
      </p:sp>
      <p:sp>
        <p:nvSpPr>
          <p:cNvPr id="4" name="Afrundet rektangel 3"/>
          <p:cNvSpPr/>
          <p:nvPr/>
        </p:nvSpPr>
        <p:spPr>
          <a:xfrm>
            <a:off x="1055440" y="2971802"/>
            <a:ext cx="3816424" cy="225739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Åbenhed og accept omkring tissepauser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Afstande og antal af toiletter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Læring om kroppens funktioner og sundhed</a:t>
            </a:r>
          </a:p>
          <a:p>
            <a:pPr algn="ctr"/>
            <a:endParaRPr lang="da-DK" dirty="0"/>
          </a:p>
        </p:txBody>
      </p:sp>
      <p:sp>
        <p:nvSpPr>
          <p:cNvPr id="5" name="Afrundet rektangel 4"/>
          <p:cNvSpPr/>
          <p:nvPr/>
        </p:nvSpPr>
        <p:spPr>
          <a:xfrm>
            <a:off x="5591944" y="2971802"/>
            <a:ext cx="3960440" cy="225739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Privathed ved vægge fra gulv til loft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Lydforhold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Valg af gode og tydelige låsesystemer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Behagelig belysning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6" name="Pladsholder til tekst 1"/>
          <p:cNvSpPr txBox="1">
            <a:spLocks/>
          </p:cNvSpPr>
          <p:nvPr/>
        </p:nvSpPr>
        <p:spPr>
          <a:xfrm>
            <a:off x="1448003" y="2132856"/>
            <a:ext cx="3083362" cy="4320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0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a-DK" sz="2400" dirty="0"/>
              <a:t>Fokus på kultur og regler</a:t>
            </a:r>
          </a:p>
        </p:txBody>
      </p:sp>
      <p:sp>
        <p:nvSpPr>
          <p:cNvPr id="7" name="Pladsholder til tekst 1"/>
          <p:cNvSpPr txBox="1">
            <a:spLocks/>
          </p:cNvSpPr>
          <p:nvPr/>
        </p:nvSpPr>
        <p:spPr>
          <a:xfrm>
            <a:off x="5870916" y="2132856"/>
            <a:ext cx="3083362" cy="4320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0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a-DK" sz="2400" dirty="0"/>
              <a:t>Fokus på rumoplevelsen</a:t>
            </a:r>
          </a:p>
        </p:txBody>
      </p:sp>
    </p:spTree>
    <p:extLst>
      <p:ext uri="{BB962C8B-B14F-4D97-AF65-F5344CB8AC3E}">
        <p14:creationId xmlns:p14="http://schemas.microsoft.com/office/powerpoint/2010/main" val="224059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23392" y="1412779"/>
            <a:ext cx="10849205" cy="72007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Fejlbrug/misbrug</a:t>
            </a:r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 væsentligste fokuspunkter</a:t>
            </a:r>
          </a:p>
        </p:txBody>
      </p:sp>
      <p:sp>
        <p:nvSpPr>
          <p:cNvPr id="4" name="Afrundet rektangel 3"/>
          <p:cNvSpPr/>
          <p:nvPr/>
        </p:nvSpPr>
        <p:spPr>
          <a:xfrm>
            <a:off x="1055440" y="2971802"/>
            <a:ext cx="3816424" cy="283346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Inddragelse af børnene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Klassevis tilhørsforhold til de enkelte toiletter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Dannelse og ansvarsfølelse overfor hinanden</a:t>
            </a:r>
          </a:p>
          <a:p>
            <a:pPr algn="ctr"/>
            <a:endParaRPr lang="da-DK" dirty="0"/>
          </a:p>
        </p:txBody>
      </p:sp>
      <p:sp>
        <p:nvSpPr>
          <p:cNvPr id="5" name="Afrundet rektangel 4"/>
          <p:cNvSpPr/>
          <p:nvPr/>
        </p:nvSpPr>
        <p:spPr>
          <a:xfrm>
            <a:off x="5591944" y="2971802"/>
            <a:ext cx="3960440" cy="283346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Valg af robuste materialer og løsninger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Handling ved opstået uheld/misbrug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Adfærdsdesign som forebygger uhensigtsmæssige handlinger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Aldersbetingede løsninger og indretning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Æstetik som understøtter respekt og omtanke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6" name="Pladsholder til tekst 1"/>
          <p:cNvSpPr txBox="1">
            <a:spLocks/>
          </p:cNvSpPr>
          <p:nvPr/>
        </p:nvSpPr>
        <p:spPr>
          <a:xfrm>
            <a:off x="1448003" y="2132856"/>
            <a:ext cx="3083362" cy="4320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0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a-DK" sz="2400" dirty="0"/>
              <a:t>Fokus på ansvar og ejerskab</a:t>
            </a:r>
          </a:p>
        </p:txBody>
      </p:sp>
      <p:sp>
        <p:nvSpPr>
          <p:cNvPr id="7" name="Pladsholder til tekst 1"/>
          <p:cNvSpPr txBox="1">
            <a:spLocks/>
          </p:cNvSpPr>
          <p:nvPr/>
        </p:nvSpPr>
        <p:spPr>
          <a:xfrm>
            <a:off x="5870916" y="2132856"/>
            <a:ext cx="3083362" cy="4320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0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a-DK" sz="2400" dirty="0"/>
              <a:t>Fokus på holdbarhed og vandalsikring</a:t>
            </a:r>
          </a:p>
        </p:txBody>
      </p:sp>
    </p:spTree>
    <p:extLst>
      <p:ext uri="{BB962C8B-B14F-4D97-AF65-F5344CB8AC3E}">
        <p14:creationId xmlns:p14="http://schemas.microsoft.com/office/powerpoint/2010/main" val="290400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998386506"/>
              </p:ext>
            </p:extLst>
          </p:nvPr>
        </p:nvGraphicFramePr>
        <p:xfrm>
          <a:off x="1631504" y="697813"/>
          <a:ext cx="8890080" cy="5779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Problemets kompleksitet</a:t>
            </a:r>
          </a:p>
        </p:txBody>
      </p:sp>
      <p:sp>
        <p:nvSpPr>
          <p:cNvPr id="22" name="Ellipse 21"/>
          <p:cNvSpPr/>
          <p:nvPr/>
        </p:nvSpPr>
        <p:spPr>
          <a:xfrm>
            <a:off x="6895505" y="1136400"/>
            <a:ext cx="938783" cy="93878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r>
              <a:rPr lang="da-DK" dirty="0"/>
              <a:t>Lys</a:t>
            </a:r>
          </a:p>
          <a:p>
            <a:pPr algn="ctr"/>
            <a:endParaRPr lang="da-DK" dirty="0"/>
          </a:p>
        </p:txBody>
      </p:sp>
      <p:sp>
        <p:nvSpPr>
          <p:cNvPr id="23" name="Ellipse 22"/>
          <p:cNvSpPr/>
          <p:nvPr/>
        </p:nvSpPr>
        <p:spPr>
          <a:xfrm>
            <a:off x="7673242" y="1884183"/>
            <a:ext cx="903679" cy="90367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r>
              <a:rPr lang="da-DK" dirty="0"/>
              <a:t>Lyde</a:t>
            </a:r>
          </a:p>
          <a:p>
            <a:pPr algn="ctr"/>
            <a:endParaRPr lang="da-DK" dirty="0"/>
          </a:p>
        </p:txBody>
      </p:sp>
      <p:sp>
        <p:nvSpPr>
          <p:cNvPr id="24" name="Ellipse 23"/>
          <p:cNvSpPr/>
          <p:nvPr/>
        </p:nvSpPr>
        <p:spPr>
          <a:xfrm>
            <a:off x="8001304" y="2888455"/>
            <a:ext cx="905608" cy="9056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r>
              <a:rPr lang="da-DK" dirty="0"/>
              <a:t>Lugt</a:t>
            </a:r>
          </a:p>
          <a:p>
            <a:pPr algn="ctr"/>
            <a:endParaRPr lang="da-DK" dirty="0"/>
          </a:p>
        </p:txBody>
      </p:sp>
      <p:sp>
        <p:nvSpPr>
          <p:cNvPr id="26" name="Ellipse 25"/>
          <p:cNvSpPr/>
          <p:nvPr/>
        </p:nvSpPr>
        <p:spPr>
          <a:xfrm>
            <a:off x="6026232" y="5650063"/>
            <a:ext cx="1013762" cy="102174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da-DK" dirty="0"/>
          </a:p>
          <a:p>
            <a:pPr algn="ctr"/>
            <a:r>
              <a:rPr lang="da-DK" sz="1500" dirty="0"/>
              <a:t>Tryghed</a:t>
            </a:r>
          </a:p>
          <a:p>
            <a:pPr algn="ctr"/>
            <a:endParaRPr lang="da-DK" dirty="0"/>
          </a:p>
        </p:txBody>
      </p:sp>
      <p:sp>
        <p:nvSpPr>
          <p:cNvPr id="27" name="Ellipse 26"/>
          <p:cNvSpPr/>
          <p:nvPr/>
        </p:nvSpPr>
        <p:spPr>
          <a:xfrm>
            <a:off x="4867992" y="5649660"/>
            <a:ext cx="1013762" cy="102174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da-DK" dirty="0"/>
          </a:p>
          <a:p>
            <a:pPr algn="ctr"/>
            <a:r>
              <a:rPr lang="da-DK" dirty="0"/>
              <a:t>Adfærd</a:t>
            </a:r>
          </a:p>
          <a:p>
            <a:pPr algn="ctr"/>
            <a:endParaRPr lang="da-DK" dirty="0"/>
          </a:p>
        </p:txBody>
      </p:sp>
      <p:sp>
        <p:nvSpPr>
          <p:cNvPr id="28" name="Ellipse 27"/>
          <p:cNvSpPr/>
          <p:nvPr/>
        </p:nvSpPr>
        <p:spPr>
          <a:xfrm>
            <a:off x="3917016" y="5028271"/>
            <a:ext cx="1013762" cy="102174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da-DK" dirty="0"/>
          </a:p>
          <a:p>
            <a:pPr algn="ctr"/>
            <a:r>
              <a:rPr lang="da-DK" dirty="0"/>
              <a:t>Tabu</a:t>
            </a:r>
          </a:p>
          <a:p>
            <a:pPr algn="ctr"/>
            <a:endParaRPr lang="da-DK" dirty="0"/>
          </a:p>
        </p:txBody>
      </p:sp>
      <p:sp>
        <p:nvSpPr>
          <p:cNvPr id="29" name="Ellipse 28"/>
          <p:cNvSpPr/>
          <p:nvPr/>
        </p:nvSpPr>
        <p:spPr>
          <a:xfrm>
            <a:off x="7111320" y="5064847"/>
            <a:ext cx="1013762" cy="102174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da-DK" dirty="0"/>
          </a:p>
          <a:p>
            <a:pPr algn="ctr"/>
            <a:r>
              <a:rPr lang="da-DK" dirty="0"/>
              <a:t>Ansvar</a:t>
            </a:r>
          </a:p>
          <a:p>
            <a:pPr algn="ctr"/>
            <a:endParaRPr lang="da-DK" dirty="0"/>
          </a:p>
        </p:txBody>
      </p:sp>
      <p:sp>
        <p:nvSpPr>
          <p:cNvPr id="30" name="Ellipse 29"/>
          <p:cNvSpPr/>
          <p:nvPr/>
        </p:nvSpPr>
        <p:spPr>
          <a:xfrm>
            <a:off x="4855048" y="862442"/>
            <a:ext cx="1013762" cy="102174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da-DK" dirty="0"/>
          </a:p>
          <a:p>
            <a:pPr algn="ctr"/>
            <a:r>
              <a:rPr lang="da-DK" dirty="0"/>
              <a:t>Drift</a:t>
            </a:r>
          </a:p>
          <a:p>
            <a:pPr algn="ctr"/>
            <a:endParaRPr lang="da-DK" dirty="0"/>
          </a:p>
        </p:txBody>
      </p:sp>
      <p:sp>
        <p:nvSpPr>
          <p:cNvPr id="31" name="Ellipse 30"/>
          <p:cNvSpPr/>
          <p:nvPr/>
        </p:nvSpPr>
        <p:spPr>
          <a:xfrm>
            <a:off x="3815066" y="1214012"/>
            <a:ext cx="1013762" cy="102174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da-DK" dirty="0"/>
          </a:p>
          <a:p>
            <a:pPr algn="ctr"/>
            <a:r>
              <a:rPr lang="da-DK" dirty="0"/>
              <a:t>Reng.</a:t>
            </a:r>
          </a:p>
          <a:p>
            <a:pPr algn="ctr"/>
            <a:endParaRPr lang="da-DK" dirty="0"/>
          </a:p>
        </p:txBody>
      </p:sp>
      <p:sp>
        <p:nvSpPr>
          <p:cNvPr id="32" name="Ellipse 31"/>
          <p:cNvSpPr/>
          <p:nvPr/>
        </p:nvSpPr>
        <p:spPr>
          <a:xfrm>
            <a:off x="3037329" y="1978842"/>
            <a:ext cx="1013762" cy="102174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da-DK" dirty="0"/>
          </a:p>
          <a:p>
            <a:pPr algn="ctr"/>
            <a:r>
              <a:rPr lang="da-DK" dirty="0"/>
              <a:t>Design</a:t>
            </a:r>
          </a:p>
          <a:p>
            <a:pPr algn="ctr"/>
            <a:r>
              <a:rPr lang="da-DK" dirty="0"/>
              <a:t>&amp;</a:t>
            </a:r>
          </a:p>
          <a:p>
            <a:pPr algn="ctr"/>
            <a:r>
              <a:rPr lang="da-DK" dirty="0"/>
              <a:t>æstetik</a:t>
            </a:r>
          </a:p>
          <a:p>
            <a:pPr algn="ctr"/>
            <a:endParaRPr lang="da-DK" dirty="0"/>
          </a:p>
        </p:txBody>
      </p:sp>
      <p:sp>
        <p:nvSpPr>
          <p:cNvPr id="33" name="Ellipse 32"/>
          <p:cNvSpPr/>
          <p:nvPr/>
        </p:nvSpPr>
        <p:spPr>
          <a:xfrm>
            <a:off x="2801304" y="3019548"/>
            <a:ext cx="1013762" cy="102174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da-DK" dirty="0"/>
          </a:p>
          <a:p>
            <a:pPr algn="ctr"/>
            <a:r>
              <a:rPr lang="da-DK" dirty="0" err="1"/>
              <a:t>Tekno-</a:t>
            </a:r>
            <a:endParaRPr lang="da-DK" dirty="0"/>
          </a:p>
          <a:p>
            <a:pPr algn="ctr"/>
            <a:r>
              <a:rPr lang="da-DK" dirty="0"/>
              <a:t>logi</a:t>
            </a:r>
          </a:p>
          <a:p>
            <a:pPr algn="ctr"/>
            <a:endParaRPr lang="da-DK" dirty="0"/>
          </a:p>
        </p:txBody>
      </p:sp>
      <p:sp>
        <p:nvSpPr>
          <p:cNvPr id="34" name="Ellipse 33"/>
          <p:cNvSpPr/>
          <p:nvPr/>
        </p:nvSpPr>
        <p:spPr>
          <a:xfrm>
            <a:off x="2993888" y="4089936"/>
            <a:ext cx="1013762" cy="102174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da-DK" dirty="0"/>
          </a:p>
          <a:p>
            <a:pPr algn="ctr"/>
            <a:r>
              <a:rPr lang="da-DK" dirty="0" err="1"/>
              <a:t>Materi</a:t>
            </a:r>
            <a:r>
              <a:rPr lang="da-DK" dirty="0"/>
              <a:t>-</a:t>
            </a:r>
          </a:p>
          <a:p>
            <a:pPr algn="ctr"/>
            <a:r>
              <a:rPr lang="da-DK" dirty="0" err="1"/>
              <a:t>aler</a:t>
            </a:r>
            <a:endParaRPr lang="da-DK" dirty="0"/>
          </a:p>
          <a:p>
            <a:pPr algn="ctr"/>
            <a:endParaRPr lang="da-DK" dirty="0"/>
          </a:p>
        </p:txBody>
      </p:sp>
      <p:cxnSp>
        <p:nvCxnSpPr>
          <p:cNvPr id="36" name="Lige forbindelse 35"/>
          <p:cNvCxnSpPr/>
          <p:nvPr/>
        </p:nvCxnSpPr>
        <p:spPr>
          <a:xfrm flipH="1">
            <a:off x="4747593" y="3538272"/>
            <a:ext cx="3458884" cy="1895987"/>
          </a:xfrm>
          <a:prstGeom prst="line">
            <a:avLst/>
          </a:prstGeom>
          <a:ln w="317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Lige forbindelse 36"/>
          <p:cNvCxnSpPr/>
          <p:nvPr/>
        </p:nvCxnSpPr>
        <p:spPr>
          <a:xfrm flipH="1">
            <a:off x="3837997" y="2451557"/>
            <a:ext cx="3996292" cy="1960961"/>
          </a:xfrm>
          <a:prstGeom prst="line">
            <a:avLst/>
          </a:prstGeom>
          <a:ln w="317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Lige forbindelse 37"/>
          <p:cNvCxnSpPr/>
          <p:nvPr/>
        </p:nvCxnSpPr>
        <p:spPr>
          <a:xfrm flipH="1">
            <a:off x="3658459" y="1762561"/>
            <a:ext cx="3412774" cy="1588697"/>
          </a:xfrm>
          <a:prstGeom prst="line">
            <a:avLst/>
          </a:prstGeom>
          <a:ln w="317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Lige forbindelse 43"/>
          <p:cNvCxnSpPr/>
          <p:nvPr/>
        </p:nvCxnSpPr>
        <p:spPr>
          <a:xfrm flipH="1" flipV="1">
            <a:off x="4574078" y="1965713"/>
            <a:ext cx="3566735" cy="1282057"/>
          </a:xfrm>
          <a:prstGeom prst="line">
            <a:avLst/>
          </a:prstGeom>
          <a:ln w="317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Lige forbindelse 44"/>
          <p:cNvCxnSpPr/>
          <p:nvPr/>
        </p:nvCxnSpPr>
        <p:spPr>
          <a:xfrm flipH="1" flipV="1">
            <a:off x="5606565" y="1560345"/>
            <a:ext cx="2590373" cy="1621705"/>
          </a:xfrm>
          <a:prstGeom prst="line">
            <a:avLst/>
          </a:prstGeom>
          <a:ln w="317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Lige forbindelse 45"/>
          <p:cNvCxnSpPr/>
          <p:nvPr/>
        </p:nvCxnSpPr>
        <p:spPr>
          <a:xfrm flipH="1">
            <a:off x="3917016" y="1645998"/>
            <a:ext cx="3154217" cy="700171"/>
          </a:xfrm>
          <a:prstGeom prst="line">
            <a:avLst/>
          </a:prstGeom>
          <a:ln w="317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Lige forbindelse 46"/>
          <p:cNvCxnSpPr/>
          <p:nvPr/>
        </p:nvCxnSpPr>
        <p:spPr>
          <a:xfrm flipV="1">
            <a:off x="3667523" y="3343945"/>
            <a:ext cx="4473290" cy="252051"/>
          </a:xfrm>
          <a:prstGeom prst="line">
            <a:avLst/>
          </a:prstGeom>
          <a:ln w="317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Lige forbindelse 47"/>
          <p:cNvCxnSpPr/>
          <p:nvPr/>
        </p:nvCxnSpPr>
        <p:spPr>
          <a:xfrm flipH="1" flipV="1">
            <a:off x="3893884" y="2621047"/>
            <a:ext cx="3482698" cy="2718034"/>
          </a:xfrm>
          <a:prstGeom prst="line">
            <a:avLst/>
          </a:prstGeom>
          <a:ln w="317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Lige forbindelse 48"/>
          <p:cNvCxnSpPr/>
          <p:nvPr/>
        </p:nvCxnSpPr>
        <p:spPr>
          <a:xfrm flipH="1">
            <a:off x="6570258" y="1884183"/>
            <a:ext cx="733792" cy="3916473"/>
          </a:xfrm>
          <a:prstGeom prst="line">
            <a:avLst/>
          </a:prstGeom>
          <a:ln w="317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Lige forbindelse 49"/>
          <p:cNvCxnSpPr/>
          <p:nvPr/>
        </p:nvCxnSpPr>
        <p:spPr>
          <a:xfrm>
            <a:off x="5351815" y="1646805"/>
            <a:ext cx="81886" cy="4145533"/>
          </a:xfrm>
          <a:prstGeom prst="line">
            <a:avLst/>
          </a:prstGeom>
          <a:ln w="317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Lige forbindelse 63"/>
          <p:cNvCxnSpPr/>
          <p:nvPr/>
        </p:nvCxnSpPr>
        <p:spPr>
          <a:xfrm flipH="1">
            <a:off x="3822267" y="3427745"/>
            <a:ext cx="4333782" cy="1113714"/>
          </a:xfrm>
          <a:prstGeom prst="line">
            <a:avLst/>
          </a:prstGeom>
          <a:ln w="317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Lige forbindelse 64"/>
          <p:cNvCxnSpPr/>
          <p:nvPr/>
        </p:nvCxnSpPr>
        <p:spPr>
          <a:xfrm>
            <a:off x="5466895" y="1646805"/>
            <a:ext cx="2016886" cy="3611967"/>
          </a:xfrm>
          <a:prstGeom prst="line">
            <a:avLst/>
          </a:prstGeom>
          <a:ln w="317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Lige forbindelse 65"/>
          <p:cNvCxnSpPr/>
          <p:nvPr/>
        </p:nvCxnSpPr>
        <p:spPr>
          <a:xfrm>
            <a:off x="3767490" y="2807926"/>
            <a:ext cx="1540379" cy="2999395"/>
          </a:xfrm>
          <a:prstGeom prst="line">
            <a:avLst/>
          </a:prstGeom>
          <a:ln w="317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Lige forbindelse 66"/>
          <p:cNvCxnSpPr/>
          <p:nvPr/>
        </p:nvCxnSpPr>
        <p:spPr>
          <a:xfrm flipH="1">
            <a:off x="4668775" y="2576213"/>
            <a:ext cx="3251134" cy="2729313"/>
          </a:xfrm>
          <a:prstGeom prst="line">
            <a:avLst/>
          </a:prstGeom>
          <a:ln w="317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Lige forbindelse 82"/>
          <p:cNvCxnSpPr/>
          <p:nvPr/>
        </p:nvCxnSpPr>
        <p:spPr>
          <a:xfrm flipH="1">
            <a:off x="5587840" y="1834487"/>
            <a:ext cx="1557185" cy="3972834"/>
          </a:xfrm>
          <a:prstGeom prst="line">
            <a:avLst/>
          </a:prstGeom>
          <a:ln w="317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Lige forbindelse 103"/>
          <p:cNvCxnSpPr/>
          <p:nvPr/>
        </p:nvCxnSpPr>
        <p:spPr>
          <a:xfrm flipH="1">
            <a:off x="3659068" y="2308639"/>
            <a:ext cx="4174612" cy="1154414"/>
          </a:xfrm>
          <a:prstGeom prst="line">
            <a:avLst/>
          </a:prstGeom>
          <a:ln w="317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Lige forbindelse 104"/>
          <p:cNvCxnSpPr/>
          <p:nvPr/>
        </p:nvCxnSpPr>
        <p:spPr>
          <a:xfrm flipH="1">
            <a:off x="6724960" y="2636366"/>
            <a:ext cx="1286955" cy="3191533"/>
          </a:xfrm>
          <a:prstGeom prst="line">
            <a:avLst/>
          </a:prstGeom>
          <a:ln w="317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Lige forbindelse 105"/>
          <p:cNvCxnSpPr/>
          <p:nvPr/>
        </p:nvCxnSpPr>
        <p:spPr>
          <a:xfrm flipH="1">
            <a:off x="4657725" y="1551378"/>
            <a:ext cx="2380886" cy="329961"/>
          </a:xfrm>
          <a:prstGeom prst="line">
            <a:avLst/>
          </a:prstGeom>
          <a:ln w="317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Lige forbindelse 106"/>
          <p:cNvCxnSpPr/>
          <p:nvPr/>
        </p:nvCxnSpPr>
        <p:spPr>
          <a:xfrm flipH="1">
            <a:off x="3873643" y="2155491"/>
            <a:ext cx="3935995" cy="322638"/>
          </a:xfrm>
          <a:prstGeom prst="line">
            <a:avLst/>
          </a:prstGeom>
          <a:ln w="317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Lige forbindelse 131"/>
          <p:cNvCxnSpPr/>
          <p:nvPr/>
        </p:nvCxnSpPr>
        <p:spPr>
          <a:xfrm>
            <a:off x="4482072" y="1996083"/>
            <a:ext cx="1950434" cy="3811238"/>
          </a:xfrm>
          <a:prstGeom prst="line">
            <a:avLst/>
          </a:prstGeom>
          <a:ln w="317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Lige forbindelse 134"/>
          <p:cNvCxnSpPr/>
          <p:nvPr/>
        </p:nvCxnSpPr>
        <p:spPr>
          <a:xfrm>
            <a:off x="3837388" y="2751537"/>
            <a:ext cx="2436092" cy="3135297"/>
          </a:xfrm>
          <a:prstGeom prst="line">
            <a:avLst/>
          </a:prstGeom>
          <a:ln w="317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Lige forbindelse 142"/>
          <p:cNvCxnSpPr/>
          <p:nvPr/>
        </p:nvCxnSpPr>
        <p:spPr>
          <a:xfrm>
            <a:off x="3672474" y="3678454"/>
            <a:ext cx="1476369" cy="2198441"/>
          </a:xfrm>
          <a:prstGeom prst="line">
            <a:avLst/>
          </a:prstGeom>
          <a:ln w="317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163237" y="6034112"/>
            <a:ext cx="10849205" cy="720077"/>
          </a:xfrm>
        </p:spPr>
        <p:txBody>
          <a:bodyPr/>
          <a:lstStyle/>
          <a:p>
            <a:r>
              <a:rPr lang="da-DK" sz="2400" b="1" dirty="0"/>
              <a:t>En mulig forklaring på hvorfor                              vi endnu ikke er lykkedes!</a:t>
            </a:r>
          </a:p>
        </p:txBody>
      </p:sp>
    </p:spTree>
    <p:extLst>
      <p:ext uri="{BB962C8B-B14F-4D97-AF65-F5344CB8AC3E}">
        <p14:creationId xmlns:p14="http://schemas.microsoft.com/office/powerpoint/2010/main" val="340067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151" grpId="0" build="p"/>
    </p:bldLst>
  </p:timing>
</p:sld>
</file>

<file path=ppt/theme/theme1.xml><?xml version="1.0" encoding="utf-8"?>
<a:theme xmlns:a="http://schemas.openxmlformats.org/drawingml/2006/main" name="MSO PowerPoint">
  <a:themeElements>
    <a:clrScheme name="Aarhus Kommune">
      <a:dk1>
        <a:srgbClr val="383737"/>
      </a:dk1>
      <a:lt1>
        <a:srgbClr val="FFFFFF"/>
      </a:lt1>
      <a:dk2>
        <a:srgbClr val="706F6F"/>
      </a:dk2>
      <a:lt2>
        <a:srgbClr val="FFFFFF"/>
      </a:lt2>
      <a:accent1>
        <a:srgbClr val="009CDC"/>
      </a:accent1>
      <a:accent2>
        <a:srgbClr val="FBBA00"/>
      </a:accent2>
      <a:accent3>
        <a:srgbClr val="C10B25"/>
      </a:accent3>
      <a:accent4>
        <a:srgbClr val="82368C"/>
      </a:accent4>
      <a:accent5>
        <a:srgbClr val="1FA138"/>
      </a:accent5>
      <a:accent6>
        <a:srgbClr val="7FB6CB"/>
      </a:accent6>
      <a:hlink>
        <a:srgbClr val="009CDC"/>
      </a:hlink>
      <a:folHlink>
        <a:srgbClr val="82368C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-skabelon_AAK" id="{85EF7C15-35FE-4523-9028-8EBCC4EB20A7}" vid="{767D29A1-3961-4FD6-9F81-71634152439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PowerPoint-skabelon-AAK-2017</Template>
  <TotalTime>1634</TotalTime>
  <Words>567</Words>
  <Application>Microsoft Office PowerPoint</Application>
  <PresentationFormat>Widescreen</PresentationFormat>
  <Paragraphs>165</Paragraphs>
  <Slides>13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6" baseType="lpstr">
      <vt:lpstr>Arial</vt:lpstr>
      <vt:lpstr>Helvetica Neue Light</vt:lpstr>
      <vt:lpstr>MSO PowerPoint</vt:lpstr>
      <vt:lpstr>PowerPoint-præsentation</vt:lpstr>
      <vt:lpstr>Skoletoiletpuljen</vt:lpstr>
      <vt:lpstr>Handlingsplan og strategi</vt:lpstr>
      <vt:lpstr>Pilotprojekter og anbefalingskatalog</vt:lpstr>
      <vt:lpstr>Problemets grundsten</vt:lpstr>
      <vt:lpstr>De væsentligste fokuspunkter</vt:lpstr>
      <vt:lpstr>De væsentligste fokuspunkter</vt:lpstr>
      <vt:lpstr>De væsentligste fokuspunkter</vt:lpstr>
      <vt:lpstr>Problemets kompleksitet</vt:lpstr>
      <vt:lpstr>Problemets berettigelse</vt:lpstr>
      <vt:lpstr>Mål for pilotprojekterne</vt:lpstr>
      <vt:lpstr>Et fælles ansvar</vt:lpstr>
      <vt:lpstr>PowerPoint-præsentation</vt:lpstr>
    </vt:vector>
  </TitlesOfParts>
  <Company>Aarhus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PowerPoint-skabelon</dc:title>
  <dc:creator>Fiona Rubens Stenderup</dc:creator>
  <cp:lastModifiedBy>Fiona Rubens Stenderup</cp:lastModifiedBy>
  <cp:revision>34</cp:revision>
  <dcterms:created xsi:type="dcterms:W3CDTF">2017-05-03T06:39:27Z</dcterms:created>
  <dcterms:modified xsi:type="dcterms:W3CDTF">2017-05-04T09:55:45Z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...">
    <vt:lpwstr>www.vestas.com</vt:lpwstr>
  </property>
  <property fmtid="{D5CDD505-2E9C-101B-9397-08002B2CF9AE}" pid="4" name="_NewReviewCycle">
    <vt:lpwstr/>
  </property>
</Properties>
</file>